
<file path=[Content_Types].xml><?xml version="1.0" encoding="utf-8"?>
<Types xmlns="http://schemas.openxmlformats.org/package/2006/content-types">
  <Default Extension="xml" ContentType="application/xml"/>
  <Default Extension="pdf" ContentType="application/pdf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  <p:sldMasterId id="2147483688" r:id="rId2"/>
    <p:sldMasterId id="2147483689" r:id="rId3"/>
  </p:sldMasterIdLst>
  <p:notesMasterIdLst>
    <p:notesMasterId r:id="rId12"/>
  </p:notesMasterIdLst>
  <p:sldIdLst>
    <p:sldId id="256" r:id="rId4"/>
    <p:sldId id="257" r:id="rId5"/>
    <p:sldId id="258" r:id="rId6"/>
    <p:sldId id="267" r:id="rId7"/>
    <p:sldId id="260" r:id="rId8"/>
    <p:sldId id="261" r:id="rId9"/>
    <p:sldId id="263" r:id="rId10"/>
    <p:sldId id="266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1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8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6AE6B-1DD1-4F1C-A25F-94EFEF8717FA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1C29F7-0FD2-46E2-B08D-4802553ED42C}">
      <dgm:prSet/>
      <dgm:spPr/>
      <dgm:t>
        <a:bodyPr/>
        <a:lstStyle/>
        <a:p>
          <a:pPr rtl="0"/>
          <a:endParaRPr lang="es-ES_tradnl" b="1" dirty="0" smtClean="0"/>
        </a:p>
        <a:p>
          <a:pPr rtl="0"/>
          <a:r>
            <a:rPr lang="es-ES_tradnl" b="1" dirty="0" smtClean="0"/>
            <a:t>La innovación social como oportunidad </a:t>
          </a:r>
          <a:r>
            <a:rPr lang="es-ES" dirty="0" smtClean="0"/>
            <a:t/>
          </a:r>
          <a:br>
            <a:rPr lang="es-ES" dirty="0" smtClean="0"/>
          </a:br>
          <a:endParaRPr lang="es-ES" dirty="0"/>
        </a:p>
      </dgm:t>
    </dgm:pt>
    <dgm:pt modelId="{2F5FA29F-2130-42C9-83FF-9E726C44675D}" type="sibTrans" cxnId="{D69DE544-8907-4A74-8796-234089DC5223}">
      <dgm:prSet/>
      <dgm:spPr/>
      <dgm:t>
        <a:bodyPr/>
        <a:lstStyle/>
        <a:p>
          <a:endParaRPr lang="es-ES"/>
        </a:p>
      </dgm:t>
    </dgm:pt>
    <dgm:pt modelId="{6D79BEBF-F0B1-4046-B75A-506B92AB5BF5}" type="parTrans" cxnId="{D69DE544-8907-4A74-8796-234089DC5223}">
      <dgm:prSet/>
      <dgm:spPr/>
      <dgm:t>
        <a:bodyPr/>
        <a:lstStyle/>
        <a:p>
          <a:endParaRPr lang="es-ES"/>
        </a:p>
      </dgm:t>
    </dgm:pt>
    <dgm:pt modelId="{D68E313E-02F8-4278-A907-57240A3C9D37}" type="pres">
      <dgm:prSet presAssocID="{3D56AE6B-1DD1-4F1C-A25F-94EFEF8717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E895F4-9370-4597-B7B7-BFD926282AE6}" type="pres">
      <dgm:prSet presAssocID="{3A1C29F7-0FD2-46E2-B08D-4802553ED42C}" presName="parentLin" presStyleCnt="0"/>
      <dgm:spPr/>
    </dgm:pt>
    <dgm:pt modelId="{5EE96225-80BA-4641-AFE5-D661F09B5BED}" type="pres">
      <dgm:prSet presAssocID="{3A1C29F7-0FD2-46E2-B08D-4802553ED42C}" presName="parentLeftMargin" presStyleLbl="node1" presStyleIdx="0" presStyleCnt="1"/>
      <dgm:spPr/>
      <dgm:t>
        <a:bodyPr/>
        <a:lstStyle/>
        <a:p>
          <a:endParaRPr lang="es-ES"/>
        </a:p>
      </dgm:t>
    </dgm:pt>
    <dgm:pt modelId="{81C072F0-A655-4DEF-AF5B-F99D4EF93D79}" type="pres">
      <dgm:prSet presAssocID="{3A1C29F7-0FD2-46E2-B08D-4802553ED4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81D427-3262-4406-B2D6-C69B9FA6113E}" type="pres">
      <dgm:prSet presAssocID="{3A1C29F7-0FD2-46E2-B08D-4802553ED42C}" presName="negativeSpace" presStyleCnt="0"/>
      <dgm:spPr/>
    </dgm:pt>
    <dgm:pt modelId="{71380DF0-F281-42B4-B82A-89AC72E4577E}" type="pres">
      <dgm:prSet presAssocID="{3A1C29F7-0FD2-46E2-B08D-4802553ED42C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F446B655-3617-E74C-A035-A97B0DF4A1E7}" type="presOf" srcId="{3A1C29F7-0FD2-46E2-B08D-4802553ED42C}" destId="{5EE96225-80BA-4641-AFE5-D661F09B5BED}" srcOrd="0" destOrd="0" presId="urn:microsoft.com/office/officeart/2005/8/layout/list1"/>
    <dgm:cxn modelId="{D010CE70-B9C1-7A42-AD2E-28660A4DA891}" type="presOf" srcId="{3D56AE6B-1DD1-4F1C-A25F-94EFEF8717FA}" destId="{D68E313E-02F8-4278-A907-57240A3C9D37}" srcOrd="0" destOrd="0" presId="urn:microsoft.com/office/officeart/2005/8/layout/list1"/>
    <dgm:cxn modelId="{F8B570C8-1704-B749-A747-39E0591FB41A}" type="presOf" srcId="{3A1C29F7-0FD2-46E2-B08D-4802553ED42C}" destId="{81C072F0-A655-4DEF-AF5B-F99D4EF93D79}" srcOrd="1" destOrd="0" presId="urn:microsoft.com/office/officeart/2005/8/layout/list1"/>
    <dgm:cxn modelId="{D69DE544-8907-4A74-8796-234089DC5223}" srcId="{3D56AE6B-1DD1-4F1C-A25F-94EFEF8717FA}" destId="{3A1C29F7-0FD2-46E2-B08D-4802553ED42C}" srcOrd="0" destOrd="0" parTransId="{6D79BEBF-F0B1-4046-B75A-506B92AB5BF5}" sibTransId="{2F5FA29F-2130-42C9-83FF-9E726C44675D}"/>
    <dgm:cxn modelId="{73DEC176-A8FF-964B-8719-3F01DC54D6B5}" type="presParOf" srcId="{D68E313E-02F8-4278-A907-57240A3C9D37}" destId="{9DE895F4-9370-4597-B7B7-BFD926282AE6}" srcOrd="0" destOrd="0" presId="urn:microsoft.com/office/officeart/2005/8/layout/list1"/>
    <dgm:cxn modelId="{B0FAD6AA-6424-494E-9449-9858462B226A}" type="presParOf" srcId="{9DE895F4-9370-4597-B7B7-BFD926282AE6}" destId="{5EE96225-80BA-4641-AFE5-D661F09B5BED}" srcOrd="0" destOrd="0" presId="urn:microsoft.com/office/officeart/2005/8/layout/list1"/>
    <dgm:cxn modelId="{401CF369-0E60-1948-99C9-5730284A9F01}" type="presParOf" srcId="{9DE895F4-9370-4597-B7B7-BFD926282AE6}" destId="{81C072F0-A655-4DEF-AF5B-F99D4EF93D79}" srcOrd="1" destOrd="0" presId="urn:microsoft.com/office/officeart/2005/8/layout/list1"/>
    <dgm:cxn modelId="{4715EB97-2E61-CE49-A1C2-6631BDF741D4}" type="presParOf" srcId="{D68E313E-02F8-4278-A907-57240A3C9D37}" destId="{0081D427-3262-4406-B2D6-C69B9FA6113E}" srcOrd="1" destOrd="0" presId="urn:microsoft.com/office/officeart/2005/8/layout/list1"/>
    <dgm:cxn modelId="{A7A9936D-96F7-2342-8F52-1385C38C8771}" type="presParOf" srcId="{D68E313E-02F8-4278-A907-57240A3C9D37}" destId="{71380DF0-F281-42B4-B82A-89AC72E4577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ED3E63-08CC-439C-94C1-71FED363C00A}" type="doc">
      <dgm:prSet loTypeId="urn:microsoft.com/office/officeart/2005/8/layout/hProcess9" loCatId="process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F0FD202-6C55-429C-9E0A-C264B4C68EC4}">
      <dgm:prSet/>
      <dgm:spPr/>
      <dgm:t>
        <a:bodyPr/>
        <a:lstStyle/>
        <a:p>
          <a:pPr rtl="0"/>
          <a:r>
            <a:rPr lang="es-ES_tradnl" b="1" i="1" dirty="0" smtClean="0"/>
            <a:t>¿Cómo nace la Unidad de Innovación Social (UIS) en la Agencia de Innovación de la FGULL? </a:t>
          </a:r>
          <a:endParaRPr lang="es-ES" b="1" dirty="0"/>
        </a:p>
      </dgm:t>
    </dgm:pt>
    <dgm:pt modelId="{831661B5-3981-4069-A668-EE497A39393E}" type="parTrans" cxnId="{DFA5316C-D93A-47E8-843D-EE2938B32172}">
      <dgm:prSet/>
      <dgm:spPr/>
      <dgm:t>
        <a:bodyPr/>
        <a:lstStyle/>
        <a:p>
          <a:endParaRPr lang="es-ES"/>
        </a:p>
      </dgm:t>
    </dgm:pt>
    <dgm:pt modelId="{7B0848DF-2A3E-4AF8-9EA6-1B38630D07AC}" type="sibTrans" cxnId="{DFA5316C-D93A-47E8-843D-EE2938B32172}">
      <dgm:prSet/>
      <dgm:spPr/>
      <dgm:t>
        <a:bodyPr/>
        <a:lstStyle/>
        <a:p>
          <a:endParaRPr lang="es-ES"/>
        </a:p>
      </dgm:t>
    </dgm:pt>
    <dgm:pt modelId="{12975035-308B-42C5-8879-A8CC1C2B3DE1}">
      <dgm:prSet/>
      <dgm:spPr/>
      <dgm:t>
        <a:bodyPr/>
        <a:lstStyle/>
        <a:p>
          <a:pPr rtl="0"/>
          <a:r>
            <a:rPr lang="es-ES_tradnl" b="1" i="1" dirty="0" smtClean="0"/>
            <a:t>¿Cómo se justifica la creación de la UIS en el contexto de la ULL?</a:t>
          </a:r>
          <a:endParaRPr lang="es-ES" b="1" dirty="0"/>
        </a:p>
      </dgm:t>
    </dgm:pt>
    <dgm:pt modelId="{91075AFE-3E8D-48E7-9856-6004EBBEC405}" type="parTrans" cxnId="{9E69524C-68BD-4E42-8307-31F377B7D02F}">
      <dgm:prSet/>
      <dgm:spPr/>
      <dgm:t>
        <a:bodyPr/>
        <a:lstStyle/>
        <a:p>
          <a:endParaRPr lang="es-ES"/>
        </a:p>
      </dgm:t>
    </dgm:pt>
    <dgm:pt modelId="{724911F9-788A-42EF-82E0-5A6D7252B27B}" type="sibTrans" cxnId="{9E69524C-68BD-4E42-8307-31F377B7D02F}">
      <dgm:prSet/>
      <dgm:spPr/>
      <dgm:t>
        <a:bodyPr/>
        <a:lstStyle/>
        <a:p>
          <a:endParaRPr lang="es-ES"/>
        </a:p>
      </dgm:t>
    </dgm:pt>
    <dgm:pt modelId="{89F9740E-8C60-4875-9A46-A5FBDCE24C5E}">
      <dgm:prSet/>
      <dgm:spPr/>
      <dgm:t>
        <a:bodyPr/>
        <a:lstStyle/>
        <a:p>
          <a:pPr rtl="0"/>
          <a:r>
            <a:rPr lang="es-ES_tradnl" b="1" i="1" dirty="0" smtClean="0"/>
            <a:t>¿Qué se quiere poner en valor con la Unidad de Innovación Social? </a:t>
          </a:r>
          <a:endParaRPr lang="es-ES" b="1" dirty="0"/>
        </a:p>
      </dgm:t>
    </dgm:pt>
    <dgm:pt modelId="{DCB4B971-D958-4D85-A663-D12E6E044B71}" type="parTrans" cxnId="{5D1C5294-F505-4A92-ABE1-9166D56EFE80}">
      <dgm:prSet/>
      <dgm:spPr/>
      <dgm:t>
        <a:bodyPr/>
        <a:lstStyle/>
        <a:p>
          <a:endParaRPr lang="es-ES"/>
        </a:p>
      </dgm:t>
    </dgm:pt>
    <dgm:pt modelId="{9DA7DE8D-9171-4A8E-B3E5-08F4D4EA4FF9}" type="sibTrans" cxnId="{5D1C5294-F505-4A92-ABE1-9166D56EFE80}">
      <dgm:prSet/>
      <dgm:spPr/>
      <dgm:t>
        <a:bodyPr/>
        <a:lstStyle/>
        <a:p>
          <a:endParaRPr lang="es-ES"/>
        </a:p>
      </dgm:t>
    </dgm:pt>
    <dgm:pt modelId="{24E66B0D-CF58-44F2-92D8-689A6C398EF6}">
      <dgm:prSet/>
      <dgm:spPr/>
      <dgm:t>
        <a:bodyPr/>
        <a:lstStyle/>
        <a:p>
          <a:pPr rtl="0"/>
          <a:r>
            <a:rPr lang="es-ES_tradnl" b="1" i="1" smtClean="0"/>
            <a:t>¿Qué ofrece la UIS?</a:t>
          </a:r>
          <a:endParaRPr lang="es-ES" b="1"/>
        </a:p>
      </dgm:t>
    </dgm:pt>
    <dgm:pt modelId="{70C26ECC-AE23-456A-A0E5-5C668FD8DB09}" type="parTrans" cxnId="{51F9AD9E-95E5-4508-BED4-F7DCECC0B8CF}">
      <dgm:prSet/>
      <dgm:spPr/>
      <dgm:t>
        <a:bodyPr/>
        <a:lstStyle/>
        <a:p>
          <a:endParaRPr lang="es-ES"/>
        </a:p>
      </dgm:t>
    </dgm:pt>
    <dgm:pt modelId="{C5AE1C82-D5E3-449A-A589-6BC9E2673674}" type="sibTrans" cxnId="{51F9AD9E-95E5-4508-BED4-F7DCECC0B8CF}">
      <dgm:prSet/>
      <dgm:spPr/>
      <dgm:t>
        <a:bodyPr/>
        <a:lstStyle/>
        <a:p>
          <a:endParaRPr lang="es-ES"/>
        </a:p>
      </dgm:t>
    </dgm:pt>
    <dgm:pt modelId="{D77CC7A5-1932-49C2-A4A6-9B0CADF70584}">
      <dgm:prSet/>
      <dgm:spPr/>
      <dgm:t>
        <a:bodyPr/>
        <a:lstStyle/>
        <a:p>
          <a:pPr rtl="0"/>
          <a:r>
            <a:rPr lang="es-ES_tradnl" b="1" i="1" dirty="0" smtClean="0"/>
            <a:t>Retos de la UIS</a:t>
          </a:r>
          <a:endParaRPr lang="es-ES" b="1" dirty="0"/>
        </a:p>
      </dgm:t>
    </dgm:pt>
    <dgm:pt modelId="{E475A89D-9C16-44AE-B962-85A9C0F4D44A}" type="parTrans" cxnId="{FB7590F5-41E3-41CC-B166-B0A98881FFF9}">
      <dgm:prSet/>
      <dgm:spPr/>
      <dgm:t>
        <a:bodyPr/>
        <a:lstStyle/>
        <a:p>
          <a:endParaRPr lang="es-ES"/>
        </a:p>
      </dgm:t>
    </dgm:pt>
    <dgm:pt modelId="{71653BBA-42F3-4E5E-9D1B-970A89E916A1}" type="sibTrans" cxnId="{FB7590F5-41E3-41CC-B166-B0A98881FFF9}">
      <dgm:prSet/>
      <dgm:spPr/>
      <dgm:t>
        <a:bodyPr/>
        <a:lstStyle/>
        <a:p>
          <a:endParaRPr lang="es-ES"/>
        </a:p>
      </dgm:t>
    </dgm:pt>
    <dgm:pt modelId="{8474E27D-85BA-4D99-B206-42426B636D3F}" type="pres">
      <dgm:prSet presAssocID="{D6ED3E63-08CC-439C-94C1-71FED363C00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9F8F9AA-E382-4AB9-BA5B-5EFBE3647A04}" type="pres">
      <dgm:prSet presAssocID="{D6ED3E63-08CC-439C-94C1-71FED363C00A}" presName="arrow" presStyleLbl="bgShp" presStyleIdx="0" presStyleCnt="1" custScaleX="113050"/>
      <dgm:spPr/>
    </dgm:pt>
    <dgm:pt modelId="{F613FB38-AE05-460C-B4DF-A9726087A5AC}" type="pres">
      <dgm:prSet presAssocID="{D6ED3E63-08CC-439C-94C1-71FED363C00A}" presName="linearProcess" presStyleCnt="0"/>
      <dgm:spPr/>
    </dgm:pt>
    <dgm:pt modelId="{F407364B-9510-4B60-97F1-19605415B24A}" type="pres">
      <dgm:prSet presAssocID="{CF0FD202-6C55-429C-9E0A-C264B4C68EC4}" presName="textNode" presStyleLbl="node1" presStyleIdx="0" presStyleCnt="5" custLinFactNeighborX="24003" custLinFactNeighborY="19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4F2EF5-6603-4568-906D-5CFAB8AAE71C}" type="pres">
      <dgm:prSet presAssocID="{7B0848DF-2A3E-4AF8-9EA6-1B38630D07AC}" presName="sibTrans" presStyleCnt="0"/>
      <dgm:spPr/>
    </dgm:pt>
    <dgm:pt modelId="{126B991F-FEB4-4338-A6E3-B074E600AF7E}" type="pres">
      <dgm:prSet presAssocID="{12975035-308B-42C5-8879-A8CC1C2B3DE1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BD8C9B-AE37-4CF6-B3FC-B15841E069A2}" type="pres">
      <dgm:prSet presAssocID="{724911F9-788A-42EF-82E0-5A6D7252B27B}" presName="sibTrans" presStyleCnt="0"/>
      <dgm:spPr/>
    </dgm:pt>
    <dgm:pt modelId="{9C92E480-C3A8-4050-BA56-1604C6C0BDF6}" type="pres">
      <dgm:prSet presAssocID="{89F9740E-8C60-4875-9A46-A5FBDCE24C5E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3A30B1-88B6-4AFE-9EB0-33EB0E129AB9}" type="pres">
      <dgm:prSet presAssocID="{9DA7DE8D-9171-4A8E-B3E5-08F4D4EA4FF9}" presName="sibTrans" presStyleCnt="0"/>
      <dgm:spPr/>
    </dgm:pt>
    <dgm:pt modelId="{D5290EB8-95C6-4156-861E-AB27F64D2584}" type="pres">
      <dgm:prSet presAssocID="{24E66B0D-CF58-44F2-92D8-689A6C398EF6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13F8EF-2F95-42F6-A238-CF52A1236D7A}" type="pres">
      <dgm:prSet presAssocID="{C5AE1C82-D5E3-449A-A589-6BC9E2673674}" presName="sibTrans" presStyleCnt="0"/>
      <dgm:spPr/>
    </dgm:pt>
    <dgm:pt modelId="{F3E83EC9-8BEE-4DA5-830E-E5C3951849F5}" type="pres">
      <dgm:prSet presAssocID="{D77CC7A5-1932-49C2-A4A6-9B0CADF70584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FA5316C-D93A-47E8-843D-EE2938B32172}" srcId="{D6ED3E63-08CC-439C-94C1-71FED363C00A}" destId="{CF0FD202-6C55-429C-9E0A-C264B4C68EC4}" srcOrd="0" destOrd="0" parTransId="{831661B5-3981-4069-A668-EE497A39393E}" sibTransId="{7B0848DF-2A3E-4AF8-9EA6-1B38630D07AC}"/>
    <dgm:cxn modelId="{FB7590F5-41E3-41CC-B166-B0A98881FFF9}" srcId="{D6ED3E63-08CC-439C-94C1-71FED363C00A}" destId="{D77CC7A5-1932-49C2-A4A6-9B0CADF70584}" srcOrd="4" destOrd="0" parTransId="{E475A89D-9C16-44AE-B962-85A9C0F4D44A}" sibTransId="{71653BBA-42F3-4E5E-9D1B-970A89E916A1}"/>
    <dgm:cxn modelId="{02E1536D-CBD1-EA4C-A6DF-47CDD5A0370D}" type="presOf" srcId="{12975035-308B-42C5-8879-A8CC1C2B3DE1}" destId="{126B991F-FEB4-4338-A6E3-B074E600AF7E}" srcOrd="0" destOrd="0" presId="urn:microsoft.com/office/officeart/2005/8/layout/hProcess9"/>
    <dgm:cxn modelId="{9E69524C-68BD-4E42-8307-31F377B7D02F}" srcId="{D6ED3E63-08CC-439C-94C1-71FED363C00A}" destId="{12975035-308B-42C5-8879-A8CC1C2B3DE1}" srcOrd="1" destOrd="0" parTransId="{91075AFE-3E8D-48E7-9856-6004EBBEC405}" sibTransId="{724911F9-788A-42EF-82E0-5A6D7252B27B}"/>
    <dgm:cxn modelId="{3B3815B4-3752-D447-90B7-F086D4A3E504}" type="presOf" srcId="{D6ED3E63-08CC-439C-94C1-71FED363C00A}" destId="{8474E27D-85BA-4D99-B206-42426B636D3F}" srcOrd="0" destOrd="0" presId="urn:microsoft.com/office/officeart/2005/8/layout/hProcess9"/>
    <dgm:cxn modelId="{9161F6A8-A762-5343-8577-23E97498A25E}" type="presOf" srcId="{24E66B0D-CF58-44F2-92D8-689A6C398EF6}" destId="{D5290EB8-95C6-4156-861E-AB27F64D2584}" srcOrd="0" destOrd="0" presId="urn:microsoft.com/office/officeart/2005/8/layout/hProcess9"/>
    <dgm:cxn modelId="{3AD6D596-A3B5-C649-B048-51BE8AD93B6B}" type="presOf" srcId="{89F9740E-8C60-4875-9A46-A5FBDCE24C5E}" destId="{9C92E480-C3A8-4050-BA56-1604C6C0BDF6}" srcOrd="0" destOrd="0" presId="urn:microsoft.com/office/officeart/2005/8/layout/hProcess9"/>
    <dgm:cxn modelId="{571EB496-4DD9-704D-8FD9-51611BABEC64}" type="presOf" srcId="{CF0FD202-6C55-429C-9E0A-C264B4C68EC4}" destId="{F407364B-9510-4B60-97F1-19605415B24A}" srcOrd="0" destOrd="0" presId="urn:microsoft.com/office/officeart/2005/8/layout/hProcess9"/>
    <dgm:cxn modelId="{51F9AD9E-95E5-4508-BED4-F7DCECC0B8CF}" srcId="{D6ED3E63-08CC-439C-94C1-71FED363C00A}" destId="{24E66B0D-CF58-44F2-92D8-689A6C398EF6}" srcOrd="3" destOrd="0" parTransId="{70C26ECC-AE23-456A-A0E5-5C668FD8DB09}" sibTransId="{C5AE1C82-D5E3-449A-A589-6BC9E2673674}"/>
    <dgm:cxn modelId="{5D1C5294-F505-4A92-ABE1-9166D56EFE80}" srcId="{D6ED3E63-08CC-439C-94C1-71FED363C00A}" destId="{89F9740E-8C60-4875-9A46-A5FBDCE24C5E}" srcOrd="2" destOrd="0" parTransId="{DCB4B971-D958-4D85-A663-D12E6E044B71}" sibTransId="{9DA7DE8D-9171-4A8E-B3E5-08F4D4EA4FF9}"/>
    <dgm:cxn modelId="{103F9B8C-7220-7D4A-87C5-2E70E81EFAE4}" type="presOf" srcId="{D77CC7A5-1932-49C2-A4A6-9B0CADF70584}" destId="{F3E83EC9-8BEE-4DA5-830E-E5C3951849F5}" srcOrd="0" destOrd="0" presId="urn:microsoft.com/office/officeart/2005/8/layout/hProcess9"/>
    <dgm:cxn modelId="{16591C19-28D3-D64F-BAB5-BC4F2B411A58}" type="presParOf" srcId="{8474E27D-85BA-4D99-B206-42426B636D3F}" destId="{F9F8F9AA-E382-4AB9-BA5B-5EFBE3647A04}" srcOrd="0" destOrd="0" presId="urn:microsoft.com/office/officeart/2005/8/layout/hProcess9"/>
    <dgm:cxn modelId="{58BCE96E-BEC5-B44A-AF57-0CFE7D8A1C74}" type="presParOf" srcId="{8474E27D-85BA-4D99-B206-42426B636D3F}" destId="{F613FB38-AE05-460C-B4DF-A9726087A5AC}" srcOrd="1" destOrd="0" presId="urn:microsoft.com/office/officeart/2005/8/layout/hProcess9"/>
    <dgm:cxn modelId="{3FBD26F8-CFE1-6D4E-B1B8-A0DD7A021CF5}" type="presParOf" srcId="{F613FB38-AE05-460C-B4DF-A9726087A5AC}" destId="{F407364B-9510-4B60-97F1-19605415B24A}" srcOrd="0" destOrd="0" presId="urn:microsoft.com/office/officeart/2005/8/layout/hProcess9"/>
    <dgm:cxn modelId="{E4AA184E-2ED2-194F-B1A5-857F8E22059C}" type="presParOf" srcId="{F613FB38-AE05-460C-B4DF-A9726087A5AC}" destId="{A94F2EF5-6603-4568-906D-5CFAB8AAE71C}" srcOrd="1" destOrd="0" presId="urn:microsoft.com/office/officeart/2005/8/layout/hProcess9"/>
    <dgm:cxn modelId="{C18BA5F6-1915-4C42-AC2C-2E14DD3A19F0}" type="presParOf" srcId="{F613FB38-AE05-460C-B4DF-A9726087A5AC}" destId="{126B991F-FEB4-4338-A6E3-B074E600AF7E}" srcOrd="2" destOrd="0" presId="urn:microsoft.com/office/officeart/2005/8/layout/hProcess9"/>
    <dgm:cxn modelId="{4AF58E6A-E64F-6948-AB7D-8B6587862409}" type="presParOf" srcId="{F613FB38-AE05-460C-B4DF-A9726087A5AC}" destId="{16BD8C9B-AE37-4CF6-B3FC-B15841E069A2}" srcOrd="3" destOrd="0" presId="urn:microsoft.com/office/officeart/2005/8/layout/hProcess9"/>
    <dgm:cxn modelId="{04D7A736-1284-514A-9562-99FA88A50099}" type="presParOf" srcId="{F613FB38-AE05-460C-B4DF-A9726087A5AC}" destId="{9C92E480-C3A8-4050-BA56-1604C6C0BDF6}" srcOrd="4" destOrd="0" presId="urn:microsoft.com/office/officeart/2005/8/layout/hProcess9"/>
    <dgm:cxn modelId="{0D1C1A9B-EC18-CC40-AACC-0572104066E8}" type="presParOf" srcId="{F613FB38-AE05-460C-B4DF-A9726087A5AC}" destId="{763A30B1-88B6-4AFE-9EB0-33EB0E129AB9}" srcOrd="5" destOrd="0" presId="urn:microsoft.com/office/officeart/2005/8/layout/hProcess9"/>
    <dgm:cxn modelId="{CB909A04-FC6D-7246-A2A0-39EED5E6EE19}" type="presParOf" srcId="{F613FB38-AE05-460C-B4DF-A9726087A5AC}" destId="{D5290EB8-95C6-4156-861E-AB27F64D2584}" srcOrd="6" destOrd="0" presId="urn:microsoft.com/office/officeart/2005/8/layout/hProcess9"/>
    <dgm:cxn modelId="{48CFEE34-5C96-C74B-89AE-819EF2AE47D6}" type="presParOf" srcId="{F613FB38-AE05-460C-B4DF-A9726087A5AC}" destId="{5B13F8EF-2F95-42F6-A238-CF52A1236D7A}" srcOrd="7" destOrd="0" presId="urn:microsoft.com/office/officeart/2005/8/layout/hProcess9"/>
    <dgm:cxn modelId="{EBACC3A6-DB10-4D4F-9CF1-1B992B09229C}" type="presParOf" srcId="{F613FB38-AE05-460C-B4DF-A9726087A5AC}" destId="{F3E83EC9-8BEE-4DA5-830E-E5C3951849F5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80DF0-F281-42B4-B82A-89AC72E4577E}">
      <dsp:nvSpPr>
        <dsp:cNvPr id="0" name=""/>
        <dsp:cNvSpPr/>
      </dsp:nvSpPr>
      <dsp:spPr>
        <a:xfrm>
          <a:off x="0" y="305595"/>
          <a:ext cx="6544022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C072F0-A655-4DEF-AF5B-F99D4EF93D79}">
      <dsp:nvSpPr>
        <dsp:cNvPr id="0" name=""/>
        <dsp:cNvSpPr/>
      </dsp:nvSpPr>
      <dsp:spPr>
        <a:xfrm>
          <a:off x="327201" y="54674"/>
          <a:ext cx="4580815" cy="5018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3144" tIns="0" rIns="173144" bIns="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700" b="1" kern="1200" dirty="0" smtClean="0"/>
        </a:p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b="1" kern="1200" dirty="0" smtClean="0"/>
            <a:t>La innovación social como oportunidad </a:t>
          </a:r>
          <a:r>
            <a:rPr lang="es-ES" sz="1700" kern="1200" dirty="0" smtClean="0"/>
            <a:t/>
          </a:r>
          <a:br>
            <a:rPr lang="es-ES" sz="1700" kern="1200" dirty="0" smtClean="0"/>
          </a:br>
          <a:endParaRPr lang="es-ES" sz="1700" kern="1200" dirty="0"/>
        </a:p>
      </dsp:txBody>
      <dsp:txXfrm>
        <a:off x="351699" y="79172"/>
        <a:ext cx="4531819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F8F9AA-E382-4AB9-BA5B-5EFBE3647A04}">
      <dsp:nvSpPr>
        <dsp:cNvPr id="0" name=""/>
        <dsp:cNvSpPr/>
      </dsp:nvSpPr>
      <dsp:spPr>
        <a:xfrm>
          <a:off x="138342" y="0"/>
          <a:ext cx="6804198" cy="321135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07364B-9510-4B60-97F1-19605415B24A}">
      <dsp:nvSpPr>
        <dsp:cNvPr id="0" name=""/>
        <dsp:cNvSpPr/>
      </dsp:nvSpPr>
      <dsp:spPr>
        <a:xfrm>
          <a:off x="19439" y="987902"/>
          <a:ext cx="1360511" cy="12845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/>
            <a:t>¿Cómo nace la Unidad de Innovación Social (UIS) en la Agencia de Innovación de la FGULL? </a:t>
          </a:r>
          <a:endParaRPr lang="es-ES" sz="1100" b="1" kern="1200" dirty="0"/>
        </a:p>
      </dsp:txBody>
      <dsp:txXfrm>
        <a:off x="82145" y="1050608"/>
        <a:ext cx="1235099" cy="1159129"/>
      </dsp:txXfrm>
    </dsp:sp>
    <dsp:sp modelId="{126B991F-FEB4-4338-A6E3-B074E600AF7E}">
      <dsp:nvSpPr>
        <dsp:cNvPr id="0" name=""/>
        <dsp:cNvSpPr/>
      </dsp:nvSpPr>
      <dsp:spPr>
        <a:xfrm>
          <a:off x="1431648" y="963406"/>
          <a:ext cx="1360511" cy="12845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/>
            <a:t>¿Cómo se justifica la creación de la UIS en el contexto de la ULL?</a:t>
          </a:r>
          <a:endParaRPr lang="es-ES" sz="1100" b="1" kern="1200" dirty="0"/>
        </a:p>
      </dsp:txBody>
      <dsp:txXfrm>
        <a:off x="1494354" y="1026112"/>
        <a:ext cx="1235099" cy="1159129"/>
      </dsp:txXfrm>
    </dsp:sp>
    <dsp:sp modelId="{9C92E480-C3A8-4050-BA56-1604C6C0BDF6}">
      <dsp:nvSpPr>
        <dsp:cNvPr id="0" name=""/>
        <dsp:cNvSpPr/>
      </dsp:nvSpPr>
      <dsp:spPr>
        <a:xfrm>
          <a:off x="2860186" y="963406"/>
          <a:ext cx="1360511" cy="12845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/>
            <a:t>¿Qué se quiere poner en valor con la Unidad de Innovación Social? </a:t>
          </a:r>
          <a:endParaRPr lang="es-ES" sz="1100" b="1" kern="1200" dirty="0"/>
        </a:p>
      </dsp:txBody>
      <dsp:txXfrm>
        <a:off x="2922892" y="1026112"/>
        <a:ext cx="1235099" cy="1159129"/>
      </dsp:txXfrm>
    </dsp:sp>
    <dsp:sp modelId="{D5290EB8-95C6-4156-861E-AB27F64D2584}">
      <dsp:nvSpPr>
        <dsp:cNvPr id="0" name=""/>
        <dsp:cNvSpPr/>
      </dsp:nvSpPr>
      <dsp:spPr>
        <a:xfrm>
          <a:off x="4288723" y="963406"/>
          <a:ext cx="1360511" cy="12845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smtClean="0"/>
            <a:t>¿Qué ofrece la UIS?</a:t>
          </a:r>
          <a:endParaRPr lang="es-ES" sz="1100" b="1" kern="1200"/>
        </a:p>
      </dsp:txBody>
      <dsp:txXfrm>
        <a:off x="4351429" y="1026112"/>
        <a:ext cx="1235099" cy="1159129"/>
      </dsp:txXfrm>
    </dsp:sp>
    <dsp:sp modelId="{F3E83EC9-8BEE-4DA5-830E-E5C3951849F5}">
      <dsp:nvSpPr>
        <dsp:cNvPr id="0" name=""/>
        <dsp:cNvSpPr/>
      </dsp:nvSpPr>
      <dsp:spPr>
        <a:xfrm>
          <a:off x="5717260" y="963406"/>
          <a:ext cx="1360511" cy="128454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i="1" kern="1200" dirty="0" smtClean="0"/>
            <a:t>Retos de la UIS</a:t>
          </a:r>
          <a:endParaRPr lang="es-ES" sz="1100" b="1" kern="1200" dirty="0"/>
        </a:p>
      </dsp:txBody>
      <dsp:txXfrm>
        <a:off x="5779966" y="1026112"/>
        <a:ext cx="1235099" cy="1159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04AC87B-DBD1-442A-A456-CC6526DD9BD6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2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089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3455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689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984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 rot="5400000">
            <a:off x="4732350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508000" y="609600"/>
            <a:ext cx="6447600" cy="13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36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508000" y="2160589"/>
            <a:ext cx="6447600" cy="38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Shape 185"/>
          <p:cNvGrpSpPr/>
          <p:nvPr/>
        </p:nvGrpSpPr>
        <p:grpSpPr>
          <a:xfrm>
            <a:off x="-78" y="-8466"/>
            <a:ext cx="9144184" cy="6866579"/>
            <a:chOff x="-104" y="-8467"/>
            <a:chExt cx="12192246" cy="6866579"/>
          </a:xfrm>
        </p:grpSpPr>
        <p:cxnSp>
          <p:nvCxnSpPr>
            <p:cNvPr id="186" name="Shape 186"/>
            <p:cNvCxnSpPr/>
            <p:nvPr/>
          </p:nvCxnSpPr>
          <p:spPr>
            <a:xfrm>
              <a:off x="9371011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Shape 187"/>
            <p:cNvCxnSpPr/>
            <p:nvPr/>
          </p:nvCxnSpPr>
          <p:spPr>
            <a:xfrm flipH="1">
              <a:off x="7425125" y="3681412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8" name="Shape 188"/>
            <p:cNvSpPr/>
            <p:nvPr/>
          </p:nvSpPr>
          <p:spPr>
            <a:xfrm>
              <a:off x="9181475" y="-8466"/>
              <a:ext cx="30072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90"/>
              </a:schemeClr>
            </a:solidFill>
            <a:ln>
              <a:noFill/>
            </a:ln>
          </p:spPr>
        </p:sp>
        <p:sp>
          <p:nvSpPr>
            <p:cNvPr id="189" name="Shape 189"/>
            <p:cNvSpPr/>
            <p:nvPr/>
          </p:nvSpPr>
          <p:spPr>
            <a:xfrm>
              <a:off x="9603442" y="-8466"/>
              <a:ext cx="25887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90" name="Shape 190"/>
            <p:cNvSpPr/>
            <p:nvPr/>
          </p:nvSpPr>
          <p:spPr>
            <a:xfrm>
              <a:off x="8932332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9334500" y="-8466"/>
              <a:ext cx="28542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1D6B">
                <a:alpha val="49800"/>
              </a:srgbClr>
            </a:solidFill>
            <a:ln>
              <a:noFill/>
            </a:ln>
          </p:spPr>
        </p:sp>
        <p:sp>
          <p:nvSpPr>
            <p:cNvPr id="192" name="Shape 192"/>
            <p:cNvSpPr/>
            <p:nvPr/>
          </p:nvSpPr>
          <p:spPr>
            <a:xfrm>
              <a:off x="10898729" y="-8466"/>
              <a:ext cx="12900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6D1D6B">
                <a:alpha val="69800"/>
              </a:srgbClr>
            </a:solidFill>
            <a:ln>
              <a:noFill/>
            </a:ln>
          </p:spPr>
        </p:sp>
        <p:sp>
          <p:nvSpPr>
            <p:cNvPr id="193" name="Shape 193"/>
            <p:cNvSpPr/>
            <p:nvPr/>
          </p:nvSpPr>
          <p:spPr>
            <a:xfrm>
              <a:off x="10938999" y="-8466"/>
              <a:ext cx="12498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1347">
                <a:alpha val="80000"/>
              </a:srgbClr>
            </a:solidFill>
            <a:ln>
              <a:noFill/>
            </a:ln>
          </p:spPr>
        </p:sp>
        <p:sp>
          <p:nvSpPr>
            <p:cNvPr id="194" name="Shape 194"/>
            <p:cNvSpPr/>
            <p:nvPr/>
          </p:nvSpPr>
          <p:spPr>
            <a:xfrm>
              <a:off x="10371665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491347">
                <a:alpha val="658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5" name="Shape 195"/>
            <p:cNvSpPr/>
            <p:nvPr/>
          </p:nvSpPr>
          <p:spPr>
            <a:xfrm rot="10800000">
              <a:off x="-104" y="53"/>
              <a:ext cx="842700" cy="5666100"/>
            </a:xfrm>
            <a:prstGeom prst="triangle">
              <a:avLst>
                <a:gd name="adj" fmla="val 100000"/>
              </a:avLst>
            </a:prstGeom>
            <a:solidFill>
              <a:srgbClr val="6D1D6B">
                <a:alpha val="698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6" name="Shape 196"/>
          <p:cNvSpPr txBox="1">
            <a:spLocks noGrp="1"/>
          </p:cNvSpPr>
          <p:nvPr>
            <p:ph type="ctrTitle"/>
          </p:nvPr>
        </p:nvSpPr>
        <p:spPr>
          <a:xfrm>
            <a:off x="1130300" y="2404533"/>
            <a:ext cx="5825100" cy="16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54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ubTitle" idx="1"/>
          </p:nvPr>
        </p:nvSpPr>
        <p:spPr>
          <a:xfrm>
            <a:off x="1130300" y="4050832"/>
            <a:ext cx="5825100" cy="10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ctr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ctr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ctr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ctr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ctr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ctr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ctr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ctr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508001" y="2700866"/>
            <a:ext cx="6447600" cy="182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40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508001" y="4527448"/>
            <a:ext cx="6447600" cy="8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title"/>
          </p:nvPr>
        </p:nvSpPr>
        <p:spPr>
          <a:xfrm>
            <a:off x="508000" y="609600"/>
            <a:ext cx="6447600" cy="13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36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508000" y="2160589"/>
            <a:ext cx="3138000" cy="38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body" idx="2"/>
          </p:nvPr>
        </p:nvSpPr>
        <p:spPr>
          <a:xfrm>
            <a:off x="3817477" y="2160589"/>
            <a:ext cx="3138000" cy="38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1" name="Shape 211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508000" y="609600"/>
            <a:ext cx="6447600" cy="13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36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506808" y="2160983"/>
            <a:ext cx="3139200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body" idx="2"/>
          </p:nvPr>
        </p:nvSpPr>
        <p:spPr>
          <a:xfrm>
            <a:off x="506808" y="2737244"/>
            <a:ext cx="3139200" cy="3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body" idx="3"/>
          </p:nvPr>
        </p:nvSpPr>
        <p:spPr>
          <a:xfrm>
            <a:off x="3816287" y="2160983"/>
            <a:ext cx="3139199" cy="57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body" idx="4"/>
          </p:nvPr>
        </p:nvSpPr>
        <p:spPr>
          <a:xfrm>
            <a:off x="3816287" y="2737244"/>
            <a:ext cx="3139200" cy="330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title"/>
          </p:nvPr>
        </p:nvSpPr>
        <p:spPr>
          <a:xfrm>
            <a:off x="508000" y="609600"/>
            <a:ext cx="6447600" cy="13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36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6" name="Shape 226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508000" y="1498604"/>
            <a:ext cx="2890800" cy="12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20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3570345" y="514924"/>
            <a:ext cx="3385200" cy="552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body" idx="2"/>
          </p:nvPr>
        </p:nvSpPr>
        <p:spPr>
          <a:xfrm>
            <a:off x="508000" y="2777068"/>
            <a:ext cx="2890800" cy="258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062" marR="0" lvl="1" indent="-12562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125" marR="0" lvl="2" indent="-12425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188" marR="0" lvl="3" indent="-12288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251" marR="0" lvl="4" indent="-12151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5314" marR="0" lvl="5" indent="-12014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2377" marR="0" lvl="6" indent="-11876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199439" marR="0" lvl="7" indent="-117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6502" marR="0" lvl="8" indent="-11602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508000" y="4800600"/>
            <a:ext cx="6447600" cy="56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24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pic" idx="2"/>
          </p:nvPr>
        </p:nvSpPr>
        <p:spPr>
          <a:xfrm>
            <a:off x="508000" y="609600"/>
            <a:ext cx="6447600" cy="384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508000" y="5367337"/>
            <a:ext cx="6447600" cy="67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descripción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508001" y="609600"/>
            <a:ext cx="6447600" cy="340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44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508001" y="4470400"/>
            <a:ext cx="6447600" cy="15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 con descripción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698500" y="609600"/>
            <a:ext cx="6070500" cy="30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44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1024604" y="3632200"/>
            <a:ext cx="5418300" cy="38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508001" y="4470400"/>
            <a:ext cx="6447600" cy="157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406402" y="790377"/>
            <a:ext cx="457200" cy="58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6669758" y="2886556"/>
            <a:ext cx="457200" cy="58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rjeta de nombr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508001" y="1931988"/>
            <a:ext cx="6447600" cy="2595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44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508001" y="4527448"/>
            <a:ext cx="6447600" cy="15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4" name="Shape 264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tar la tarjeta de nombre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698500" y="609600"/>
            <a:ext cx="6070500" cy="30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44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507998" y="4013200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0" name="Shape 270"/>
          <p:cNvSpPr txBox="1">
            <a:spLocks noGrp="1"/>
          </p:cNvSpPr>
          <p:nvPr>
            <p:ph type="body" idx="2"/>
          </p:nvPr>
        </p:nvSpPr>
        <p:spPr>
          <a:xfrm>
            <a:off x="508001" y="4527448"/>
            <a:ext cx="6447600" cy="15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1" name="Shape 271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2" name="Shape 272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406402" y="790377"/>
            <a:ext cx="457200" cy="58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669758" y="2886556"/>
            <a:ext cx="457200" cy="584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8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dadero o falso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514349" y="609600"/>
            <a:ext cx="6440999" cy="3022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44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507998" y="4013200"/>
            <a:ext cx="6447600" cy="51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508001" y="4527448"/>
            <a:ext cx="6447600" cy="151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508000" y="609600"/>
            <a:ext cx="6447600" cy="13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36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 rot="5400000">
            <a:off x="1791301" y="877189"/>
            <a:ext cx="3880800" cy="644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 rot="5400000">
            <a:off x="3839261" y="2746049"/>
            <a:ext cx="5251500" cy="97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36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 rot="5400000">
            <a:off x="529713" y="587700"/>
            <a:ext cx="5251500" cy="5295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2" name="Shape 292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3" name="Shape 293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94" name="Shape 294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lang="en-US"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Shape 162"/>
          <p:cNvGrpSpPr/>
          <p:nvPr/>
        </p:nvGrpSpPr>
        <p:grpSpPr>
          <a:xfrm>
            <a:off x="0" y="-8466"/>
            <a:ext cx="9144106" cy="6866579"/>
            <a:chOff x="0" y="-8467"/>
            <a:chExt cx="12192142" cy="6866579"/>
          </a:xfrm>
        </p:grpSpPr>
        <p:cxnSp>
          <p:nvCxnSpPr>
            <p:cNvPr id="163" name="Shape 163"/>
            <p:cNvCxnSpPr/>
            <p:nvPr/>
          </p:nvCxnSpPr>
          <p:spPr>
            <a:xfrm>
              <a:off x="9371011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Shape 164"/>
            <p:cNvCxnSpPr/>
            <p:nvPr/>
          </p:nvCxnSpPr>
          <p:spPr>
            <a:xfrm flipH="1">
              <a:off x="7425125" y="3681412"/>
              <a:ext cx="4763700" cy="31767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5" name="Shape 165"/>
            <p:cNvSpPr/>
            <p:nvPr/>
          </p:nvSpPr>
          <p:spPr>
            <a:xfrm>
              <a:off x="9181475" y="-8466"/>
              <a:ext cx="30072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35690"/>
              </a:schemeClr>
            </a:solidFill>
            <a:ln>
              <a:noFill/>
            </a:ln>
          </p:spPr>
        </p:sp>
        <p:sp>
          <p:nvSpPr>
            <p:cNvPr id="166" name="Shape 166"/>
            <p:cNvSpPr/>
            <p:nvPr/>
          </p:nvSpPr>
          <p:spPr>
            <a:xfrm>
              <a:off x="9603442" y="-8466"/>
              <a:ext cx="25887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67" name="Shape 167"/>
            <p:cNvSpPr/>
            <p:nvPr/>
          </p:nvSpPr>
          <p:spPr>
            <a:xfrm>
              <a:off x="8932332" y="3048000"/>
              <a:ext cx="3259800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176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9334500" y="-8466"/>
              <a:ext cx="28542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D1D6B">
                <a:alpha val="49800"/>
              </a:srgbClr>
            </a:solidFill>
            <a:ln>
              <a:noFill/>
            </a:ln>
          </p:spPr>
        </p:sp>
        <p:sp>
          <p:nvSpPr>
            <p:cNvPr id="169" name="Shape 169"/>
            <p:cNvSpPr/>
            <p:nvPr/>
          </p:nvSpPr>
          <p:spPr>
            <a:xfrm>
              <a:off x="10898729" y="-8466"/>
              <a:ext cx="12900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6D1D6B">
                <a:alpha val="69800"/>
              </a:srgbClr>
            </a:solidFill>
            <a:ln>
              <a:noFill/>
            </a:ln>
          </p:spPr>
        </p:sp>
        <p:sp>
          <p:nvSpPr>
            <p:cNvPr id="170" name="Shape 170"/>
            <p:cNvSpPr/>
            <p:nvPr/>
          </p:nvSpPr>
          <p:spPr>
            <a:xfrm>
              <a:off x="10938999" y="-8466"/>
              <a:ext cx="1249800" cy="6866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91347">
                <a:alpha val="80000"/>
              </a:srgbClr>
            </a:solidFill>
            <a:ln>
              <a:noFill/>
            </a:ln>
          </p:spPr>
        </p:sp>
        <p:sp>
          <p:nvSpPr>
            <p:cNvPr id="171" name="Shape 171"/>
            <p:cNvSpPr/>
            <p:nvPr/>
          </p:nvSpPr>
          <p:spPr>
            <a:xfrm>
              <a:off x="10371665" y="3589867"/>
              <a:ext cx="1817100" cy="3268200"/>
            </a:xfrm>
            <a:prstGeom prst="triangle">
              <a:avLst>
                <a:gd name="adj" fmla="val 100000"/>
              </a:avLst>
            </a:prstGeom>
            <a:solidFill>
              <a:srgbClr val="491347">
                <a:alpha val="6588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0" y="4013200"/>
              <a:ext cx="448800" cy="2844900"/>
            </a:xfrm>
            <a:prstGeom prst="triangle">
              <a:avLst>
                <a:gd name="adj" fmla="val 0"/>
              </a:avLst>
            </a:prstGeom>
            <a:solidFill>
              <a:srgbClr val="6D1D6B">
                <a:alpha val="69800"/>
              </a:srgb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508000" y="609600"/>
            <a:ext cx="6447600" cy="132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6D1D6B"/>
              </a:buClr>
              <a:buFont typeface="Trebuchet MS"/>
              <a:buNone/>
              <a:defRPr sz="36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508000" y="2160589"/>
            <a:ext cx="6447600" cy="388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5145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79999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20446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5748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971800" marR="0" lvl="6" indent="-167639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429000" marR="0" lvl="7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886200" marR="0" lvl="8" indent="-167640" algn="l" rtl="0">
              <a:spcBef>
                <a:spcPts val="1000"/>
              </a:spcBef>
              <a:spcAft>
                <a:spcPts val="0"/>
              </a:spcAft>
              <a:buClr>
                <a:srgbClr val="6D1D6B"/>
              </a:buClr>
              <a:buSzPct val="8000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>
            <a:off x="5403849" y="6041362"/>
            <a:ext cx="6840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>
            <a:off x="508000" y="6041362"/>
            <a:ext cx="4723200" cy="36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6442997" y="6041362"/>
            <a:ext cx="512700" cy="36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6D1D6B"/>
                </a:solidFill>
                <a:latin typeface="Trebuchet MS"/>
                <a:ea typeface="Trebuchet MS"/>
                <a:cs typeface="Trebuchet MS"/>
                <a:sym typeface="Trebuchet MS"/>
              </a:rPr>
              <a:t>‹Nr.›</a:t>
            </a:fld>
            <a:endParaRPr lang="en-US" sz="900" b="0" i="0" u="none" strike="noStrike" cap="none">
              <a:solidFill>
                <a:srgbClr val="6D1D6B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d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jp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jpg"/><Relationship Id="rId8" Type="http://schemas.openxmlformats.org/officeDocument/2006/relationships/image" Target="../media/image18.png"/><Relationship Id="rId9" Type="http://schemas.openxmlformats.org/officeDocument/2006/relationships/image" Target="../media/image19.jpg"/><Relationship Id="rId10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311500"/>
            <a:ext cx="8229600" cy="5694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600">
                <a:solidFill>
                  <a:srgbClr val="13ACE3"/>
                </a:solidFill>
                <a:latin typeface="Oswald"/>
                <a:ea typeface="Oswald"/>
                <a:cs typeface="Oswald"/>
                <a:sym typeface="Oswald"/>
              </a:rPr>
              <a:t>Jornadas de transparencia y Buen Gobierno</a:t>
            </a: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3600">
              <a:solidFill>
                <a:srgbClr val="13ACE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-69850" algn="ctr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6000">
                <a:solidFill>
                  <a:srgbClr val="13ABE3"/>
                </a:solidFill>
                <a:latin typeface="Oswald"/>
                <a:ea typeface="Oswald"/>
                <a:cs typeface="Oswald"/>
                <a:sym typeface="Oswald"/>
              </a:rPr>
              <a:t>Experiencias Bloque 1 . El Buen Gobierno ya está aquí y ha venido para quedarse.</a:t>
            </a:r>
          </a:p>
          <a:p>
            <a:pPr marL="0" lvl="0" indent="0" algn="l">
              <a:spcBef>
                <a:spcPts val="0"/>
              </a:spcBef>
              <a:buNone/>
            </a:pPr>
            <a:endParaRPr sz="4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79512" y="116631"/>
            <a:ext cx="8640900" cy="49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F4F0E2"/>
              </a:buClr>
              <a:buSzPct val="25000"/>
              <a:buFont typeface="Calibri"/>
              <a:buNone/>
            </a:pPr>
            <a:r>
              <a:rPr lang="en-US" sz="2600" b="0" i="0" u="none" strike="noStrike" cap="none">
                <a:solidFill>
                  <a:srgbClr val="F4F0E2"/>
                </a:solidFill>
                <a:latin typeface="Calibri"/>
                <a:ea typeface="Calibri"/>
                <a:cs typeface="Calibri"/>
                <a:sym typeface="Calibri"/>
              </a:rPr>
              <a:t>“CÓDIGO DE BUEN GOBIERNO” CABILDO INSULAR DE TENERIFE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467543" y="1124744"/>
            <a:ext cx="3528300" cy="2160300"/>
          </a:xfrm>
          <a:prstGeom prst="rect">
            <a:avLst/>
          </a:prstGeom>
          <a:solidFill>
            <a:srgbClr val="B7CCE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ANTECEDENTES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Impulso Presidente del Cabildo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Mesa Técnica de Gobierno Abierto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Información pública</a:t>
            </a:r>
          </a:p>
          <a:p>
            <a:pPr marL="342900" marR="0" lvl="0" indent="-3429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28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860032" y="1124744"/>
            <a:ext cx="3466800" cy="2232300"/>
          </a:xfrm>
          <a:prstGeom prst="rect">
            <a:avLst/>
          </a:prstGeom>
          <a:solidFill>
            <a:srgbClr val="F2DADA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</a:p>
          <a:p>
            <a:pPr marL="342900" marR="0" lvl="0" indent="-3429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Modelo-Buen Gobierno</a:t>
            </a:r>
          </a:p>
          <a:p>
            <a:pPr marL="342900" marR="0" lvl="0" indent="-3429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Pautas básicas de conducta de responsables públicos y del personal del Cabildo y de Organismos y entes dependientes 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500033" y="3571876"/>
            <a:ext cx="3528300" cy="2592300"/>
          </a:xfrm>
          <a:prstGeom prst="rect">
            <a:avLst/>
          </a:prstGeom>
          <a:solidFill>
            <a:srgbClr val="D6E3B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59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ASPECTOS A DESTACAR</a:t>
            </a:r>
          </a:p>
          <a:p>
            <a:pPr marL="342900" marR="0" lvl="0" indent="-342900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ct val="99071"/>
              <a:buFont typeface="Arial"/>
              <a:buChar char="•"/>
            </a:pPr>
            <a:r>
              <a:rPr lang="en-US" sz="138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Dirección por objetivos, Innovación, Trabajo colaborativo, Transparencia activa y pasiva y participación y colaboración.</a:t>
            </a:r>
          </a:p>
          <a:p>
            <a:pPr marL="342900" marR="0" lvl="0" indent="-342900" algn="l" rtl="0">
              <a:spcBef>
                <a:spcPts val="277"/>
              </a:spcBef>
              <a:spcAft>
                <a:spcPts val="0"/>
              </a:spcAft>
              <a:buClr>
                <a:schemeClr val="dk1"/>
              </a:buClr>
              <a:buSzPct val="99071"/>
              <a:buFont typeface="Arial"/>
              <a:buChar char="•"/>
            </a:pPr>
            <a:r>
              <a:rPr lang="en-US" sz="1387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Integridad, ejemplaridad y respeto,  honestidad e imparcialidad, uso responsable de medios y recursos. Muestras de cortesía, regalos y dádivas.  </a:t>
            </a:r>
          </a:p>
          <a:p>
            <a:pPr marL="342900" marR="0" lvl="0" indent="-342900" algn="l" rtl="0">
              <a:spcBef>
                <a:spcPts val="296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48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714876" y="4357694"/>
            <a:ext cx="3672299" cy="1440300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REFLEXIÓN FINAL</a:t>
            </a:r>
          </a:p>
          <a:p>
            <a:pPr marL="342900" marR="0" lvl="0" indent="-342900" algn="ctr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“El código no basta”</a:t>
            </a:r>
          </a:p>
        </p:txBody>
      </p:sp>
      <p:pic>
        <p:nvPicPr>
          <p:cNvPr id="309" name="Shape 309" descr="Resultado de imagen de objetivo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8992" y="5786453"/>
            <a:ext cx="1248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 descr="Resultado de imagen de objetivo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08519" y="476672"/>
            <a:ext cx="1222200" cy="162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Shape 311" descr="Resultado de imagen de objetivo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29585" y="5357826"/>
            <a:ext cx="1008300" cy="1285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 descr="mission0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82" y="2786058"/>
            <a:ext cx="1920300" cy="14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t="3577"/>
          <a:stretch/>
        </p:blipFill>
        <p:spPr>
          <a:xfrm>
            <a:off x="2081300" y="1165425"/>
            <a:ext cx="5398500" cy="39567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Shape 318"/>
          <p:cNvSpPr txBox="1"/>
          <p:nvPr/>
        </p:nvSpPr>
        <p:spPr>
          <a:xfrm>
            <a:off x="6443662" y="2852736"/>
            <a:ext cx="2249399" cy="11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Proceso participativo: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53 Ud. administrativas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 +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usuarios</a:t>
            </a:r>
          </a:p>
        </p:txBody>
      </p:sp>
      <p:sp>
        <p:nvSpPr>
          <p:cNvPr id="319" name="Shape 319"/>
          <p:cNvSpPr txBox="1"/>
          <p:nvPr/>
        </p:nvSpPr>
        <p:spPr>
          <a:xfrm>
            <a:off x="6156325" y="4149725"/>
            <a:ext cx="2573400" cy="109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Visión 2020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Hoja de Ruta Compartida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200" b="1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Metas y temporalización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Fichas de Contribución</a:t>
            </a:r>
          </a:p>
        </p:txBody>
      </p:sp>
      <p:sp>
        <p:nvSpPr>
          <p:cNvPr id="320" name="Shape 320"/>
          <p:cNvSpPr txBox="1"/>
          <p:nvPr/>
        </p:nvSpPr>
        <p:spPr>
          <a:xfrm>
            <a:off x="5205412" y="5445125"/>
            <a:ext cx="3938699" cy="91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rgbClr val="1E4649"/>
                </a:solidFill>
                <a:latin typeface="Arial"/>
                <a:ea typeface="Arial"/>
                <a:cs typeface="Arial"/>
                <a:sym typeface="Arial"/>
              </a:rPr>
              <a:t>Sistema de trabajo colaborativo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Sistema de información y comunicación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Interno y externo</a:t>
            </a:r>
          </a:p>
        </p:txBody>
      </p:sp>
      <p:pic>
        <p:nvPicPr>
          <p:cNvPr id="321" name="Shape 3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48486" y="1773236"/>
            <a:ext cx="1657500" cy="113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Shape 322"/>
          <p:cNvSpPr txBox="1"/>
          <p:nvPr/>
        </p:nvSpPr>
        <p:spPr>
          <a:xfrm>
            <a:off x="250825" y="908050"/>
            <a:ext cx="4683000" cy="1390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1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LAS ADMINISTRACIONES: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9 Unidades de Gestión del Área de Medio Ambiente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11 Servicios y entidades del Cabildo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Gobierno de Canarias y Ministerio de Medio Ambiente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31 Ayuntamientos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323850" y="4508500"/>
            <a:ext cx="3338400" cy="187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1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LOS CIUDADANOS: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Residentes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Turistas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Asociaciones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Federaciones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Empresas de servicios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649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rgbClr val="1E4649"/>
                </a:solidFill>
                <a:latin typeface="Calibri"/>
                <a:ea typeface="Calibri"/>
                <a:cs typeface="Calibri"/>
                <a:sym typeface="Calibri"/>
              </a:rPr>
              <a:t>Empresas de Turismo en la Naturaleza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900112" y="115886"/>
            <a:ext cx="7216800" cy="58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8C93"/>
              </a:buClr>
              <a:buSzPct val="25000"/>
              <a:buFont typeface="Calibri"/>
              <a:buNone/>
            </a:pPr>
            <a:r>
              <a:rPr lang="en-US" sz="3200" b="1" i="0" u="none" strike="noStrike" cap="none">
                <a:solidFill>
                  <a:srgbClr val="3C8C93"/>
                </a:solidFill>
                <a:latin typeface="Calibri"/>
                <a:ea typeface="Calibri"/>
                <a:cs typeface="Calibri"/>
                <a:sym typeface="Calibri"/>
              </a:rPr>
              <a:t>PROYECTO TURISMO EN LA NATURALEZA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a 9"/>
          <p:cNvGraphicFramePr/>
          <p:nvPr>
            <p:extLst/>
          </p:nvPr>
        </p:nvGraphicFramePr>
        <p:xfrm>
          <a:off x="411480" y="1037273"/>
          <a:ext cx="6544022" cy="788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/>
          </p:nvPr>
        </p:nvGraphicFramePr>
        <p:xfrm>
          <a:off x="214313" y="2177415"/>
          <a:ext cx="7080884" cy="3211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n 8" descr="firma_GRAL_FGULL"/>
          <p:cNvPicPr/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49616" b="-30"/>
          <a:stretch/>
        </p:blipFill>
        <p:spPr bwMode="auto">
          <a:xfrm>
            <a:off x="593169" y="5388769"/>
            <a:ext cx="1489949" cy="4969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3949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/>
          <p:nvPr/>
        </p:nvSpPr>
        <p:spPr>
          <a:xfrm>
            <a:off x="2971800" y="2046286"/>
            <a:ext cx="3241800" cy="22035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0"/>
                </a:moveTo>
                <a:lnTo>
                  <a:pt x="36000" y="24000"/>
                </a:lnTo>
                <a:lnTo>
                  <a:pt x="48000" y="24000"/>
                </a:lnTo>
                <a:lnTo>
                  <a:pt x="48000" y="48000"/>
                </a:lnTo>
                <a:lnTo>
                  <a:pt x="24000" y="48000"/>
                </a:lnTo>
                <a:lnTo>
                  <a:pt x="24000" y="36000"/>
                </a:lnTo>
                <a:lnTo>
                  <a:pt x="0" y="60000"/>
                </a:lnTo>
                <a:lnTo>
                  <a:pt x="24000" y="84000"/>
                </a:lnTo>
                <a:lnTo>
                  <a:pt x="24000" y="72000"/>
                </a:lnTo>
                <a:lnTo>
                  <a:pt x="48000" y="72000"/>
                </a:lnTo>
                <a:lnTo>
                  <a:pt x="48000" y="96000"/>
                </a:lnTo>
                <a:lnTo>
                  <a:pt x="36000" y="96000"/>
                </a:lnTo>
                <a:lnTo>
                  <a:pt x="60000" y="120000"/>
                </a:lnTo>
                <a:lnTo>
                  <a:pt x="84000" y="96000"/>
                </a:lnTo>
                <a:lnTo>
                  <a:pt x="72000" y="96000"/>
                </a:lnTo>
                <a:lnTo>
                  <a:pt x="72000" y="72000"/>
                </a:lnTo>
                <a:lnTo>
                  <a:pt x="96000" y="72000"/>
                </a:lnTo>
                <a:lnTo>
                  <a:pt x="96000" y="84000"/>
                </a:lnTo>
                <a:lnTo>
                  <a:pt x="120000" y="60000"/>
                </a:lnTo>
                <a:lnTo>
                  <a:pt x="96000" y="36000"/>
                </a:lnTo>
                <a:lnTo>
                  <a:pt x="96000" y="48000"/>
                </a:lnTo>
                <a:lnTo>
                  <a:pt x="72000" y="48000"/>
                </a:lnTo>
                <a:lnTo>
                  <a:pt x="72000" y="24000"/>
                </a:lnTo>
                <a:lnTo>
                  <a:pt x="84000" y="24000"/>
                </a:lnTo>
                <a:lnTo>
                  <a:pt x="60000" y="0"/>
                </a:lnTo>
                <a:close/>
              </a:path>
            </a:pathLst>
          </a:cu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12" scaled="0"/>
          </a:gra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848600" cy="561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GUIA DE ATENCIÓN MUNICIPAL PARA LA PROTECCIÓN INFANTIL</a:t>
            </a:r>
          </a:p>
        </p:txBody>
      </p:sp>
      <p:sp>
        <p:nvSpPr>
          <p:cNvPr id="352" name="Shape 352"/>
          <p:cNvSpPr txBox="1">
            <a:spLocks noGrp="1"/>
          </p:cNvSpPr>
          <p:nvPr>
            <p:ph type="body" idx="4294967295"/>
          </p:nvPr>
        </p:nvSpPr>
        <p:spPr>
          <a:xfrm>
            <a:off x="2209800" y="1066800"/>
            <a:ext cx="4953000" cy="838200"/>
          </a:xfrm>
          <a:prstGeom prst="rect">
            <a:avLst/>
          </a:prstGeom>
          <a:gradFill>
            <a:gsLst>
              <a:gs pos="0">
                <a:srgbClr val="FBEAC7"/>
              </a:gs>
              <a:gs pos="18000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0">
                <a:srgbClr val="FBD49C"/>
              </a:gs>
              <a:gs pos="100000">
                <a:srgbClr val="FEE7F2"/>
              </a:gs>
            </a:gsLst>
            <a:lin ang="5400012" scaled="0"/>
          </a:gra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MESAS COMARCALES POR ZONAS</a:t>
            </a:r>
          </a:p>
          <a:p>
            <a:pPr marL="342900" marR="0" lvl="0" indent="-342900" algn="ct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Debatir, negociar, exponer posibles contenidos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4294967295"/>
          </p:nvPr>
        </p:nvSpPr>
        <p:spPr>
          <a:xfrm>
            <a:off x="533400" y="5805487"/>
            <a:ext cx="8153400" cy="8207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COMISIÓN INSULAR</a:t>
            </a:r>
          </a:p>
          <a:p>
            <a:pPr marL="342900" marR="0" lvl="0" indent="-34290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Debatir y validar contenidos. Establecer acuerdos. </a:t>
            </a:r>
          </a:p>
        </p:txBody>
      </p:sp>
      <p:sp>
        <p:nvSpPr>
          <p:cNvPr id="354" name="Shape 354"/>
          <p:cNvSpPr/>
          <p:nvPr/>
        </p:nvSpPr>
        <p:spPr>
          <a:xfrm>
            <a:off x="228600" y="2971800"/>
            <a:ext cx="2514600" cy="12192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Representantes de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zona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6630986" y="2895600"/>
            <a:ext cx="2513100" cy="1295400"/>
          </a:xfrm>
          <a:prstGeom prst="ellipse">
            <a:avLst/>
          </a:prstGeom>
          <a:solidFill>
            <a:srgbClr val="FFC000"/>
          </a:soli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Representantes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municipales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3695700" y="4249737"/>
            <a:ext cx="2303400" cy="1440000"/>
          </a:xfrm>
          <a:prstGeom prst="ellipse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12" scaled="0"/>
          </a:gradFill>
          <a:ln w="25400" cap="flat" cmpd="sng">
            <a:solidFill>
              <a:srgbClr val="89A4A7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UIF-EEP</a:t>
            </a:r>
          </a:p>
        </p:txBody>
      </p:sp>
      <p:pic>
        <p:nvPicPr>
          <p:cNvPr id="357" name="Shape 357" descr="escud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82011" y="44450"/>
            <a:ext cx="660300" cy="7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Shape 358"/>
          <p:cNvSpPr txBox="1"/>
          <p:nvPr/>
        </p:nvSpPr>
        <p:spPr>
          <a:xfrm>
            <a:off x="120650" y="4249737"/>
            <a:ext cx="3581400" cy="1400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Fase 1: Identificación de prácticas profesionales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Fase 2: Documento borrador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Fase 3: Trabajo individual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7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Fase 4: Trabajo en grupo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0" y="0"/>
            <a:ext cx="9144000" cy="530100"/>
          </a:xfrm>
          <a:prstGeom prst="rect">
            <a:avLst/>
          </a:prstGeom>
          <a:solidFill>
            <a:srgbClr val="4493C3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Shape 364" descr="cabecera_hey.png"/>
          <p:cNvPicPr preferRelativeResize="0"/>
          <p:nvPr/>
        </p:nvPicPr>
        <p:blipFill rotWithShape="1">
          <a:blip r:embed="rId3">
            <a:alphaModFix/>
          </a:blip>
          <a:srcRect l="3414" t="21873" r="4291" b="29968"/>
          <a:stretch/>
        </p:blipFill>
        <p:spPr>
          <a:xfrm>
            <a:off x="2428859" y="4572007"/>
            <a:ext cx="4381500" cy="14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Shape 365" descr="red social.png"/>
          <p:cNvPicPr preferRelativeResize="0"/>
          <p:nvPr/>
        </p:nvPicPr>
        <p:blipFill rotWithShape="1">
          <a:blip r:embed="rId4">
            <a:alphaModFix/>
          </a:blip>
          <a:srcRect l="16108" t="11204" r="11589" b="6888"/>
          <a:stretch/>
        </p:blipFill>
        <p:spPr>
          <a:xfrm>
            <a:off x="3714744" y="2000240"/>
            <a:ext cx="1909800" cy="22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 descr="red social.png"/>
          <p:cNvPicPr preferRelativeResize="0"/>
          <p:nvPr/>
        </p:nvPicPr>
        <p:blipFill rotWithShape="1">
          <a:blip r:embed="rId4">
            <a:alphaModFix/>
          </a:blip>
          <a:srcRect l="16108" t="11204" r="11589" b="6888"/>
          <a:stretch/>
        </p:blipFill>
        <p:spPr>
          <a:xfrm rot="1140762">
            <a:off x="5603756" y="2178036"/>
            <a:ext cx="1909891" cy="2268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 descr="red social.png"/>
          <p:cNvPicPr preferRelativeResize="0"/>
          <p:nvPr/>
        </p:nvPicPr>
        <p:blipFill rotWithShape="1">
          <a:blip r:embed="rId4">
            <a:alphaModFix/>
          </a:blip>
          <a:srcRect l="16108" t="11204" r="11589" b="6888"/>
          <a:stretch/>
        </p:blipFill>
        <p:spPr>
          <a:xfrm rot="-3448249">
            <a:off x="514700" y="3352774"/>
            <a:ext cx="1909697" cy="226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 descr="red social.png"/>
          <p:cNvPicPr preferRelativeResize="0"/>
          <p:nvPr/>
        </p:nvPicPr>
        <p:blipFill rotWithShape="1">
          <a:blip r:embed="rId4">
            <a:alphaModFix/>
          </a:blip>
          <a:srcRect l="16108" t="11204" r="11589" b="6888"/>
          <a:stretch/>
        </p:blipFill>
        <p:spPr>
          <a:xfrm rot="-1247519">
            <a:off x="1893073" y="2253185"/>
            <a:ext cx="1909987" cy="2268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 descr="red social.png"/>
          <p:cNvPicPr preferRelativeResize="0"/>
          <p:nvPr/>
        </p:nvPicPr>
        <p:blipFill rotWithShape="1">
          <a:blip r:embed="rId4">
            <a:alphaModFix/>
          </a:blip>
          <a:srcRect l="16108" t="11204" r="11589" b="6888"/>
          <a:stretch/>
        </p:blipFill>
        <p:spPr>
          <a:xfrm rot="3911153">
            <a:off x="6860352" y="3377537"/>
            <a:ext cx="1910046" cy="2268027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Shape 370"/>
          <p:cNvSpPr txBox="1"/>
          <p:nvPr/>
        </p:nvSpPr>
        <p:spPr>
          <a:xfrm>
            <a:off x="214282" y="3728869"/>
            <a:ext cx="21432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 Social Especializada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para participación ciudadana</a:t>
            </a:r>
          </a:p>
        </p:txBody>
      </p:sp>
      <p:sp>
        <p:nvSpPr>
          <p:cNvPr id="371" name="Shape 371"/>
          <p:cNvSpPr/>
          <p:nvPr/>
        </p:nvSpPr>
        <p:spPr>
          <a:xfrm>
            <a:off x="2071669" y="2719983"/>
            <a:ext cx="13566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Propuestas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Ciudadanas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de Cabildo</a:t>
            </a:r>
          </a:p>
        </p:txBody>
      </p:sp>
      <p:sp>
        <p:nvSpPr>
          <p:cNvPr id="372" name="Shape 372"/>
          <p:cNvSpPr/>
          <p:nvPr/>
        </p:nvSpPr>
        <p:spPr>
          <a:xfrm>
            <a:off x="3929057" y="2500306"/>
            <a:ext cx="14769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Participación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Individual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Colectiva</a:t>
            </a:r>
          </a:p>
        </p:txBody>
      </p:sp>
      <p:sp>
        <p:nvSpPr>
          <p:cNvPr id="373" name="Shape 373"/>
          <p:cNvSpPr txBox="1"/>
          <p:nvPr/>
        </p:nvSpPr>
        <p:spPr>
          <a:xfrm>
            <a:off x="5572132" y="2643182"/>
            <a:ext cx="21432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Transversalidad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Transparencia</a:t>
            </a:r>
          </a:p>
        </p:txBody>
      </p:sp>
      <p:sp>
        <p:nvSpPr>
          <p:cNvPr id="374" name="Shape 374"/>
          <p:cNvSpPr txBox="1"/>
          <p:nvPr/>
        </p:nvSpPr>
        <p:spPr>
          <a:xfrm>
            <a:off x="6929453" y="3943182"/>
            <a:ext cx="21432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Cultura de la Participación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Interna y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externa</a:t>
            </a:r>
          </a:p>
        </p:txBody>
      </p:sp>
      <p:pic>
        <p:nvPicPr>
          <p:cNvPr id="375" name="Shape 375" descr="marca_HEY!participa_pequeño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4282" y="104042"/>
            <a:ext cx="2004600" cy="3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/>
          <p:nvPr/>
        </p:nvSpPr>
        <p:spPr>
          <a:xfrm>
            <a:off x="0" y="6328010"/>
            <a:ext cx="9144000" cy="530100"/>
          </a:xfrm>
          <a:prstGeom prst="rect">
            <a:avLst/>
          </a:prstGeom>
          <a:solidFill>
            <a:srgbClr val="4493C3"/>
          </a:solidFill>
          <a:ln>
            <a:noFill/>
          </a:ln>
          <a:effectLst>
            <a:outerShdw blurRad="39999" dist="23000" dir="5400000" rotWithShape="0">
              <a:srgbClr val="000000">
                <a:alpha val="349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2285983" y="71414"/>
            <a:ext cx="6858000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Consejería con Delegación Especial en Participación y Atención Ciudadana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357158" y="657035"/>
            <a:ext cx="8429700" cy="12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Heytenerife.es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una ventana a la participación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571472" y="6357957"/>
            <a:ext cx="83583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Plataforma Insular para la Participación Ciudadana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5" y="200464"/>
            <a:ext cx="8299939" cy="551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hape 143" descr="LOGO_IMG_AEN_10_1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6911" y="188912"/>
            <a:ext cx="355500" cy="36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 descr="LogoAenor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6550" y="115886"/>
            <a:ext cx="266700" cy="48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 descr="LogoEma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48711" y="115886"/>
            <a:ext cx="279300" cy="4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 descr="http://www.permaculturatenerife.org/images/1banner.jpg"/>
          <p:cNvPicPr preferRelativeResize="0"/>
          <p:nvPr/>
        </p:nvPicPr>
        <p:blipFill rotWithShape="1">
          <a:blip r:embed="rId6">
            <a:alphaModFix/>
          </a:blip>
          <a:srcRect l="26369" t="4168" r="9048"/>
          <a:stretch/>
        </p:blipFill>
        <p:spPr>
          <a:xfrm>
            <a:off x="3779837" y="188911"/>
            <a:ext cx="3671999" cy="19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 descr="LASOS 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79611" y="188911"/>
            <a:ext cx="1666800" cy="194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323850" y="2492375"/>
            <a:ext cx="1800300" cy="7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400" b="1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Objetivos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250825" y="4437062"/>
            <a:ext cx="1800300" cy="7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 Black"/>
              <a:buNone/>
            </a:pPr>
            <a:r>
              <a:rPr lang="en-US" sz="2400" b="1" i="0" u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Proyecto o-Gov</a:t>
            </a:r>
          </a:p>
        </p:txBody>
      </p:sp>
      <p:cxnSp>
        <p:nvCxnSpPr>
          <p:cNvPr id="150" name="Shape 150"/>
          <p:cNvCxnSpPr/>
          <p:nvPr/>
        </p:nvCxnSpPr>
        <p:spPr>
          <a:xfrm>
            <a:off x="2195511" y="2997200"/>
            <a:ext cx="1008000" cy="360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51" name="Shape 151"/>
          <p:cNvSpPr txBox="1"/>
          <p:nvPr/>
        </p:nvSpPr>
        <p:spPr>
          <a:xfrm>
            <a:off x="3203575" y="2349500"/>
            <a:ext cx="1289100" cy="31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A3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2E8A30"/>
                </a:solidFill>
                <a:latin typeface="Arial"/>
                <a:ea typeface="Arial"/>
                <a:cs typeface="Arial"/>
                <a:sym typeface="Arial"/>
              </a:rPr>
              <a:t>Generales</a:t>
            </a:r>
          </a:p>
        </p:txBody>
      </p:sp>
      <p:cxnSp>
        <p:nvCxnSpPr>
          <p:cNvPr id="152" name="Shape 152"/>
          <p:cNvCxnSpPr/>
          <p:nvPr/>
        </p:nvCxnSpPr>
        <p:spPr>
          <a:xfrm rot="10800000" flipH="1">
            <a:off x="2195511" y="2492436"/>
            <a:ext cx="1009500" cy="3603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triangle" w="lg" len="lg"/>
          </a:ln>
        </p:spPr>
      </p:cxnSp>
      <p:sp>
        <p:nvSpPr>
          <p:cNvPr id="153" name="Shape 153"/>
          <p:cNvSpPr txBox="1"/>
          <p:nvPr/>
        </p:nvSpPr>
        <p:spPr>
          <a:xfrm>
            <a:off x="3203575" y="3213100"/>
            <a:ext cx="1454100" cy="31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A30"/>
              </a:buClr>
              <a:buSzPct val="25000"/>
              <a:buFont typeface="Arial"/>
              <a:buNone/>
            </a:pPr>
            <a:r>
              <a:rPr lang="en-US" sz="1800" b="1" i="0" u="none">
                <a:solidFill>
                  <a:srgbClr val="2E8A30"/>
                </a:solidFill>
                <a:latin typeface="Arial"/>
                <a:ea typeface="Arial"/>
                <a:cs typeface="Arial"/>
                <a:sym typeface="Arial"/>
              </a:rPr>
              <a:t>Específicos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4787900" y="2205036"/>
            <a:ext cx="2895600" cy="2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A30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2E8A30"/>
                </a:solidFill>
                <a:latin typeface="Arial"/>
                <a:ea typeface="Arial"/>
                <a:cs typeface="Arial"/>
                <a:sym typeface="Arial"/>
              </a:rPr>
              <a:t>1) Fomentar la agroecología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4787900" y="2474911"/>
            <a:ext cx="4102200" cy="2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A30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2E8A30"/>
                </a:solidFill>
                <a:latin typeface="Arial"/>
                <a:ea typeface="Arial"/>
                <a:cs typeface="Arial"/>
                <a:sym typeface="Arial"/>
              </a:rPr>
              <a:t>2) Promover un espacio de colaboración</a:t>
            </a:r>
          </a:p>
        </p:txBody>
      </p:sp>
      <p:sp>
        <p:nvSpPr>
          <p:cNvPr id="156" name="Shape 156"/>
          <p:cNvSpPr/>
          <p:nvPr/>
        </p:nvSpPr>
        <p:spPr>
          <a:xfrm>
            <a:off x="4643437" y="2205036"/>
            <a:ext cx="144600" cy="6477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4643437" y="2924175"/>
            <a:ext cx="144600" cy="9366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4787900" y="2924175"/>
            <a:ext cx="3065400" cy="2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A30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2E8A30"/>
                </a:solidFill>
                <a:latin typeface="Arial"/>
                <a:ea typeface="Arial"/>
                <a:cs typeface="Arial"/>
                <a:sym typeface="Arial"/>
              </a:rPr>
              <a:t>1) Económico - empresariales</a:t>
            </a:r>
          </a:p>
        </p:txBody>
      </p:sp>
      <p:sp>
        <p:nvSpPr>
          <p:cNvPr id="159" name="Shape 159"/>
          <p:cNvSpPr txBox="1"/>
          <p:nvPr/>
        </p:nvSpPr>
        <p:spPr>
          <a:xfrm>
            <a:off x="4787900" y="3140075"/>
            <a:ext cx="1246200" cy="2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A30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2E8A30"/>
                </a:solidFill>
                <a:latin typeface="Arial"/>
                <a:ea typeface="Arial"/>
                <a:cs typeface="Arial"/>
                <a:sym typeface="Arial"/>
              </a:rPr>
              <a:t>2) Sociales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4787900" y="3355975"/>
            <a:ext cx="1630500" cy="2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A30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2E8A30"/>
                </a:solidFill>
                <a:latin typeface="Arial"/>
                <a:ea typeface="Arial"/>
                <a:cs typeface="Arial"/>
                <a:sym typeface="Arial"/>
              </a:rPr>
              <a:t>3) Ambientales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4787900" y="3573462"/>
            <a:ext cx="2736900" cy="2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A30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2E8A30"/>
                </a:solidFill>
                <a:latin typeface="Arial"/>
                <a:ea typeface="Arial"/>
                <a:cs typeface="Arial"/>
                <a:sym typeface="Arial"/>
              </a:rPr>
              <a:t>4) Difusión y coordinación</a:t>
            </a:r>
          </a:p>
        </p:txBody>
      </p:sp>
      <p:pic>
        <p:nvPicPr>
          <p:cNvPr id="162" name="Shape 162" descr="https://lh6.googleusercontent.com/wklbbLa9ak2Z6DOWtKoLeDS2JJ0JteBA2tMzs_87PX7gL7qkIY-psAnZicLKtQaEw6OYrIu-moOVaW5p-fn4vc7y62YNksBB0R3GF8vWcW2VzTWB-9AeytRqFlM51Lx8PkQPfKtpMQ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484436" y="4076700"/>
            <a:ext cx="1657500" cy="14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4284662" y="4292600"/>
            <a:ext cx="4859399" cy="82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E8A30"/>
              </a:buClr>
              <a:buSzPct val="25000"/>
              <a:buFont typeface="Arial"/>
              <a:buNone/>
            </a:pPr>
            <a:r>
              <a:rPr lang="en-US" sz="1600" b="1" i="0" u="none">
                <a:solidFill>
                  <a:srgbClr val="2E8A30"/>
                </a:solidFill>
                <a:latin typeface="Arial"/>
                <a:ea typeface="Arial"/>
                <a:cs typeface="Arial"/>
                <a:sym typeface="Arial"/>
              </a:rPr>
              <a:t>Todos los objetivos de proyecto se desarrollan bajo una necesidad de ejecución </a:t>
            </a:r>
            <a:r>
              <a:rPr lang="en-US" sz="1600" b="1" i="0" u="sng">
                <a:solidFill>
                  <a:srgbClr val="2E8A30"/>
                </a:solidFill>
                <a:latin typeface="Arial"/>
                <a:ea typeface="Arial"/>
                <a:cs typeface="Arial"/>
                <a:sym typeface="Arial"/>
              </a:rPr>
              <a:t>transparente, participativa y colaborativa</a:t>
            </a:r>
          </a:p>
        </p:txBody>
      </p:sp>
      <p:pic>
        <p:nvPicPr>
          <p:cNvPr id="164" name="Shape 164" descr="IMG_7219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628900" y="5661025"/>
            <a:ext cx="1871700" cy="10812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5" name="Shape 165" descr="DSC_3486"/>
          <p:cNvPicPr preferRelativeResize="0"/>
          <p:nvPr/>
        </p:nvPicPr>
        <p:blipFill rotWithShape="1">
          <a:blip r:embed="rId10">
            <a:alphaModFix/>
          </a:blip>
          <a:srcRect r="3521" b="10913"/>
          <a:stretch/>
        </p:blipFill>
        <p:spPr>
          <a:xfrm>
            <a:off x="612775" y="5661025"/>
            <a:ext cx="1800300" cy="11127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6" name="Shape 166" descr="D:\FOTOS NANY\Fotos 2014\Proyectos\ADP\LASOS\Reunión.Visita.Ricam.HuellaCarbono180714\IMG_7415.JP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6877050" y="5661025"/>
            <a:ext cx="1727100" cy="10794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7" name="Shape 167" descr="D:\FOTOS NANY\Fotos 2014\ULL\CIULL2014\MóduloII\IMG_7886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16462" y="5661025"/>
            <a:ext cx="1944599" cy="10923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8" name="Shape 168"/>
          <p:cNvSpPr/>
          <p:nvPr/>
        </p:nvSpPr>
        <p:spPr>
          <a:xfrm>
            <a:off x="2268536" y="4149725"/>
            <a:ext cx="142800" cy="1295400"/>
          </a:xfrm>
          <a:prstGeom prst="leftBrace">
            <a:avLst>
              <a:gd name="adj1" fmla="val 8333"/>
              <a:gd name="adj2" fmla="val 50000"/>
            </a:avLst>
          </a:prstGeom>
          <a:noFill/>
          <a:ln w="2857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a">
  <a:themeElements>
    <a:clrScheme name="Violeta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426</Words>
  <Application>Microsoft Macintosh PowerPoint</Application>
  <PresentationFormat>Presentación en pantalla (4:3)</PresentationFormat>
  <Paragraphs>94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Oswald</vt:lpstr>
      <vt:lpstr>Arial</vt:lpstr>
      <vt:lpstr>Arial Black</vt:lpstr>
      <vt:lpstr>Calibri</vt:lpstr>
      <vt:lpstr>Trebuchet MS</vt:lpstr>
      <vt:lpstr>Noto Sans Symbols</vt:lpstr>
      <vt:lpstr>Tema de Office</vt:lpstr>
      <vt:lpstr>Diseño predeterminado</vt:lpstr>
      <vt:lpstr>Faceta</vt:lpstr>
      <vt:lpstr>Presentación de PowerPoint</vt:lpstr>
      <vt:lpstr>“CÓDIGO DE BUEN GOBIERNO” CABILDO INSULAR DE TENERIFE</vt:lpstr>
      <vt:lpstr>Presentación de PowerPoint</vt:lpstr>
      <vt:lpstr>Presentación de PowerPoint</vt:lpstr>
      <vt:lpstr> GUIA DE ATENCIÓN MUNICIPAL PARA LA PROTECCIÓN INFANTIL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 de Microsoft Office</cp:lastModifiedBy>
  <cp:revision>3</cp:revision>
  <dcterms:modified xsi:type="dcterms:W3CDTF">2016-11-10T21:27:02Z</dcterms:modified>
</cp:coreProperties>
</file>