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2" r:id="rId3"/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7102475" cy="10233025"/>
  <p:embeddedFontLs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83975" y="767475"/>
            <a:ext cx="4735200" cy="38373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10225" y="4860675"/>
            <a:ext cx="5681975" cy="460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83975" y="767475"/>
            <a:ext cx="4735200" cy="3837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710225" y="4860675"/>
            <a:ext cx="5682000" cy="46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710225" y="4860675"/>
            <a:ext cx="5681975" cy="46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83975" y="767475"/>
            <a:ext cx="4735200" cy="38373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83975" y="767475"/>
            <a:ext cx="4735200" cy="3837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710225" y="4860675"/>
            <a:ext cx="5682000" cy="46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84056" y="767476"/>
            <a:ext cx="4734900" cy="3837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710247" y="4860686"/>
            <a:ext cx="5682000" cy="46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7225" lIns="97225" rIns="97225" tIns="972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2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709915" y="4861259"/>
            <a:ext cx="5682600" cy="46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100" lIns="95100" rIns="95100" tIns="951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958718" y="767394"/>
            <a:ext cx="5185200" cy="383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83975" y="767475"/>
            <a:ext cx="4735200" cy="3837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710225" y="4860675"/>
            <a:ext cx="5682000" cy="46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83975" y="767475"/>
            <a:ext cx="4735200" cy="3837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710225" y="4860675"/>
            <a:ext cx="5682000" cy="46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0"/>
            <a:ext cx="404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3941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4786312" y="6356350"/>
            <a:ext cx="3900599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89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394189"/>
                </a:solidFill>
                <a:latin typeface="Calibri"/>
                <a:ea typeface="Calibri"/>
                <a:cs typeface="Calibri"/>
                <a:sym typeface="Calibri"/>
              </a:rPr>
              <a:t>Unidad del Banco de Datos y Centro de Documentación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0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9" Type="http://schemas.openxmlformats.org/officeDocument/2006/relationships/image" Target="../media/image09.png"/><Relationship Id="rId5" Type="http://schemas.openxmlformats.org/officeDocument/2006/relationships/image" Target="../media/image06.png"/><Relationship Id="rId6" Type="http://schemas.openxmlformats.org/officeDocument/2006/relationships/image" Target="../media/image02.png"/><Relationship Id="rId7" Type="http://schemas.openxmlformats.org/officeDocument/2006/relationships/image" Target="../media/image08.jpg"/><Relationship Id="rId8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578350"/>
            <a:ext cx="8229600" cy="554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>
                <a:solidFill>
                  <a:srgbClr val="13ACE3"/>
                </a:solidFill>
                <a:latin typeface="Oswald"/>
                <a:ea typeface="Oswald"/>
                <a:cs typeface="Oswald"/>
                <a:sym typeface="Oswald"/>
              </a:rPr>
              <a:t>Jornadas de transparencia y Buen Gobierno</a:t>
            </a:r>
          </a:p>
          <a:p>
            <a:pPr indent="-69850" lvl="0" mar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t/>
            </a:r>
            <a:endParaRPr sz="3600">
              <a:solidFill>
                <a:srgbClr val="13ACE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69850" lvl="0" mar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>
                <a:solidFill>
                  <a:srgbClr val="13ABE3"/>
                </a:solidFill>
                <a:latin typeface="Oswald"/>
                <a:ea typeface="Oswald"/>
                <a:cs typeface="Oswald"/>
                <a:sym typeface="Oswald"/>
              </a:rPr>
              <a:t>Experiencias Bloque 3: El orden de los factores sí altera el producto. UTILIZACIÓN Y GESTIÓN DE DATOS PÚBLICOS.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6E6E6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89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rgbClr val="394189"/>
                </a:solidFill>
                <a:latin typeface="Calibri"/>
                <a:ea typeface="Calibri"/>
                <a:cs typeface="Calibri"/>
                <a:sym typeface="Calibri"/>
              </a:rPr>
              <a:t>Un proyecto en el marco de la transparencia y el buen gobierno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68312" y="1412875"/>
            <a:ext cx="8229600" cy="292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de la Sociedad de la Información. Mayor disponibilidad de datos, nuevos canales para su difusión e inmediatez en el acceso.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 abierto: liberación de datos públicos y participación ciudadana.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data: Los datos públicos deben ser accesibles para todos, con la posibilidad de ser utilizados sin limitaciones.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Transformación de los datos en función de los objetivos.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Tratamiento de los datos para llegar a la mayor cantidad de usuarios.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Reutilización de los datos por parte de terceros.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1" y="4177300"/>
            <a:ext cx="5297400" cy="19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1979611" y="5300662"/>
            <a:ext cx="1046162" cy="596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Administración Pública</a:t>
            </a:r>
          </a:p>
        </p:txBody>
      </p:sp>
      <p:sp>
        <p:nvSpPr>
          <p:cNvPr id="188" name="Shape 188"/>
          <p:cNvSpPr/>
          <p:nvPr/>
        </p:nvSpPr>
        <p:spPr>
          <a:xfrm>
            <a:off x="5219700" y="5300662"/>
            <a:ext cx="1008062" cy="576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00" scaled="0"/>
          </a:gradFill>
          <a:ln cap="flat" cmpd="sng" w="9525">
            <a:solidFill>
              <a:srgbClr val="F69240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Agentes públicos y privados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457200" y="6356350"/>
            <a:ext cx="40433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89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394189"/>
                </a:solidFill>
                <a:latin typeface="Calibri"/>
                <a:ea typeface="Calibri"/>
                <a:cs typeface="Calibri"/>
                <a:sym typeface="Calibri"/>
              </a:rPr>
              <a:t>Área de Empleo, Comercio, Industria y Desarrollo Económico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786312" y="6356350"/>
            <a:ext cx="39004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89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rgbClr val="394189"/>
                </a:solidFill>
                <a:latin typeface="Calibri"/>
                <a:ea typeface="Calibri"/>
                <a:cs typeface="Calibri"/>
                <a:sym typeface="Calibri"/>
              </a:rPr>
              <a:t>Unidad del Banco de Datos y Centro de Documentación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001.jpg"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4625"/>
            <a:ext cx="8338800" cy="6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779825" y="895966"/>
            <a:ext cx="7964100" cy="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 de éxito de explotación de datos abiertos. APP Municipal.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Datos propios. Agenda, Noticias, Bolsa de Empleo Local,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Datos de otras administraciones. Farmacias de Guardia, Ofertas de Empleo SCE.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Importancia de la incidencia en el servicio al ciudadano. Necesidad de medir el consumo de datos.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5" y="2533033"/>
            <a:ext cx="7176000" cy="38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ner.gif"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8575" y="2028825"/>
            <a:ext cx="6518400" cy="109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_largo.png" id="209" name="Shape 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9712" y="4138612"/>
            <a:ext cx="3806699" cy="1023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Shape 210"/>
          <p:cNvGrpSpPr/>
          <p:nvPr/>
        </p:nvGrpSpPr>
        <p:grpSpPr>
          <a:xfrm>
            <a:off x="4656451" y="3040920"/>
            <a:ext cx="2980990" cy="790714"/>
            <a:chOff x="0" y="0"/>
            <a:chExt cx="2147483646" cy="2147483646"/>
          </a:xfrm>
        </p:grpSpPr>
        <p:sp>
          <p:nvSpPr>
            <p:cNvPr id="211" name="Shape 211"/>
            <p:cNvSpPr txBox="1"/>
            <p:nvPr/>
          </p:nvSpPr>
          <p:spPr>
            <a:xfrm>
              <a:off x="302633221" y="176562516"/>
              <a:ext cx="1844850425" cy="1913435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b="1" i="1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www.opendatalapalma.es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1" i="1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b="1" i="1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@lapalmaopendata</a:t>
              </a:r>
            </a:p>
          </p:txBody>
        </p:sp>
        <p:pic>
          <p:nvPicPr>
            <p:cNvPr descr="http://194.179.122.188/participacion/assets/icons/webdark.png" id="212" name="Shape 2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572231" y="0"/>
              <a:ext cx="174288204" cy="78847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194.179.122.188/participacion/assets/icons/twitterdark.png" id="213" name="Shape 2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964764756"/>
              <a:ext cx="261432306" cy="11827188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www.infoisla.com/opendata/images/demo/bg-slide-05.jpg" id="214" name="Shape 2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9144000" cy="5541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Shape 215"/>
          <p:cNvGrpSpPr/>
          <p:nvPr/>
        </p:nvGrpSpPr>
        <p:grpSpPr>
          <a:xfrm>
            <a:off x="-339277" y="5469471"/>
            <a:ext cx="9822561" cy="1317201"/>
            <a:chOff x="0" y="0"/>
            <a:chExt cx="2147483647" cy="2147483647"/>
          </a:xfrm>
        </p:grpSpPr>
        <p:sp>
          <p:nvSpPr>
            <p:cNvPr id="216" name="Shape 216"/>
            <p:cNvSpPr/>
            <p:nvPr/>
          </p:nvSpPr>
          <p:spPr>
            <a:xfrm>
              <a:off x="0" y="0"/>
              <a:ext cx="2147483647" cy="214748364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logoOpenData.png" id="217" name="Shape 217"/>
            <p:cNvPicPr preferRelativeResize="0"/>
            <p:nvPr/>
          </p:nvPicPr>
          <p:blipFill rotWithShape="1">
            <a:blip r:embed="rId8">
              <a:alphaModFix/>
            </a:blip>
            <a:srcRect b="20160" l="0" r="0" t="22985"/>
            <a:stretch/>
          </p:blipFill>
          <p:spPr>
            <a:xfrm>
              <a:off x="911240555" y="186367139"/>
              <a:ext cx="1212476613" cy="975621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Shape 218"/>
            <p:cNvSpPr txBox="1"/>
            <p:nvPr/>
          </p:nvSpPr>
          <p:spPr>
            <a:xfrm>
              <a:off x="1128174466" y="1676460395"/>
              <a:ext cx="519348141" cy="361439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en-US" sz="13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www.opendatalapalma.es</a:t>
              </a:r>
              <a:r>
                <a:rPr b="1" i="1" lang="en-US" sz="14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ttp://194.179.122.188/participacion/assets/icons/webdark.png" id="219" name="Shape 2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47680780" y="1687905364"/>
              <a:ext cx="45592217" cy="292173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194.179.122.188/participacion/assets/icons/twitterdark.png" id="220" name="Shape 22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671210653" y="1629468851"/>
              <a:ext cx="49024629" cy="372178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Shape 221"/>
            <p:cNvSpPr txBox="1"/>
            <p:nvPr/>
          </p:nvSpPr>
          <p:spPr>
            <a:xfrm>
              <a:off x="1727860806" y="1673296236"/>
              <a:ext cx="380084080" cy="379826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tIns="0">
              <a:noAutofit/>
            </a:bodyPr>
            <a:lstStyle/>
            <a:p>
              <a:pPr indent="0" lvl="0" marL="0" marR="0" rtl="0" algn="l">
                <a:lnSpc>
                  <a:spcPct val="13846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en-US" sz="13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@lapalmaopendata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logotipo_largo.png" id="222" name="Shape 22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7595186" y="745473124"/>
              <a:ext cx="882443200" cy="9155515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3" name="Shape 223"/>
            <p:cNvCxnSpPr/>
            <p:nvPr/>
          </p:nvCxnSpPr>
          <p:spPr>
            <a:xfrm>
              <a:off x="973078375" y="67288593"/>
              <a:ext cx="0" cy="1884095777"/>
            </a:xfrm>
            <a:prstGeom prst="straightConnector1">
              <a:avLst/>
            </a:prstGeom>
            <a:noFill/>
            <a:ln cap="flat" cmpd="sng" w="25400">
              <a:solidFill>
                <a:srgbClr val="FFFFFF">
                  <a:alpha val="46670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698450"/>
            <a:ext cx="8229600" cy="54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6000">
                <a:latin typeface="Oswald"/>
                <a:ea typeface="Oswald"/>
                <a:cs typeface="Oswald"/>
                <a:sym typeface="Oswald"/>
              </a:rPr>
              <a:t>JESÚS RODRÍGUEZ ÁLAMO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ITER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latin typeface="Oswald"/>
                <a:ea typeface="Oswald"/>
                <a:cs typeface="Oswald"/>
                <a:sym typeface="Oswald"/>
              </a:rPr>
              <a:t>IMPORTANCIA DE LA CREACIÓN DE EQUIPOS MULTIDISCIPLINARES EN LA IMPLANTACIÓN DE POLÍTICAS DE TRANSPARENCIA Y DATOS ABIERTOS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latin typeface="Oswald"/>
                <a:ea typeface="Oswald"/>
                <a:cs typeface="Oswald"/>
                <a:sym typeface="Oswald"/>
              </a:rPr>
              <a:t>Necesidad de una colaboración estrecha entre personal de área tecnológica (Analistas/Programadores/Sistemas) con personal con perfiles de administración.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latin typeface="Oswald"/>
                <a:ea typeface="Oswald"/>
                <a:cs typeface="Oswald"/>
                <a:sym typeface="Oswald"/>
              </a:rPr>
              <a:t>Labor de definición de términos comunes. Generación de mapas de datos periódicos y comprensibles.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latin typeface="Oswald"/>
                <a:ea typeface="Oswald"/>
                <a:cs typeface="Oswald"/>
                <a:sym typeface="Oswald"/>
              </a:rPr>
              <a:t>Capacidad de establecer prioridades entre los diferentes objetivos que se plantean, sin que ninguno de los aspectos (tecnológico/funcional/administrativo) prevalezca sobre el resto.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latin typeface="Oswald"/>
                <a:ea typeface="Oswald"/>
                <a:cs typeface="Oswald"/>
                <a:sym typeface="Oswald"/>
              </a:rPr>
              <a:t>Ejemplo: Colaboración ITER/Cabildo de Tenerife.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latin typeface="Oswald"/>
                <a:ea typeface="Oswald"/>
                <a:cs typeface="Oswald"/>
                <a:sym typeface="Oswald"/>
              </a:rPr>
              <a:t>Productos: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buSzPct val="100000"/>
              <a:buFont typeface="Oswald"/>
            </a:pPr>
            <a:r>
              <a:rPr lang="en-US" sz="1600">
                <a:latin typeface="Oswald"/>
                <a:ea typeface="Oswald"/>
                <a:cs typeface="Oswald"/>
                <a:sym typeface="Oswald"/>
              </a:rPr>
              <a:t>Mapa de datos de la Corporación Insular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buSzPct val="100000"/>
              <a:buFont typeface="Oswald"/>
            </a:pPr>
            <a:r>
              <a:rPr lang="en-US" sz="1600">
                <a:latin typeface="Oswald"/>
                <a:ea typeface="Oswald"/>
                <a:cs typeface="Oswald"/>
                <a:sym typeface="Oswald"/>
              </a:rPr>
              <a:t>Portal Colaborativo</a:t>
            </a:r>
          </a:p>
          <a:p>
            <a:pPr indent="-330200" lvl="0" marL="457200">
              <a:lnSpc>
                <a:spcPct val="100000"/>
              </a:lnSpc>
              <a:spcBef>
                <a:spcPts val="0"/>
              </a:spcBef>
              <a:buSzPct val="100000"/>
              <a:buFont typeface="Oswald"/>
            </a:pPr>
            <a:r>
              <a:rPr lang="en-US" sz="1600">
                <a:latin typeface="Oswald"/>
                <a:ea typeface="Oswald"/>
                <a:cs typeface="Oswald"/>
                <a:sym typeface="Oswald"/>
              </a:rPr>
              <a:t>Canal Tenerife TV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698450"/>
            <a:ext cx="8229600" cy="54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6000">
                <a:latin typeface="Oswald"/>
                <a:ea typeface="Oswald"/>
                <a:cs typeface="Oswald"/>
                <a:sym typeface="Oswald"/>
              </a:rPr>
              <a:t>JOSE LUIS RODA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ULL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latin typeface="Oswald"/>
              <a:ea typeface="Oswald"/>
              <a:cs typeface="Oswald"/>
              <a:sym typeface="Oswald"/>
            </a:endParaRPr>
          </a:p>
          <a:p>
            <a:pPr indent="-69850" lvl="0" mar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Experiencias en el Proyecto Open Data Canarias.</a:t>
            </a:r>
          </a:p>
          <a:p>
            <a:pPr indent="-69850" lvl="0" mar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69850" lvl="0" mar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- Open Data Canarias ofrece 304 conjuntos de datos de 18 instituciones de Canarias. Federación.</a:t>
            </a:r>
          </a:p>
          <a:p>
            <a:pPr indent="-69850" lvl="0" mar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- Convenio con la FECAM y las dos universidades canarias para impulsar open data.</a:t>
            </a:r>
          </a:p>
          <a:p>
            <a:pPr indent="-69850" lvl="0" mar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- Guía de Buenas Prácticas.</a:t>
            </a:r>
          </a:p>
          <a:p>
            <a:pPr indent="-69850" lvl="0" mar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- Colaboración con RedelTIC, diseño de plantillas de datos. Difusión y participación eventos.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