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9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0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1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2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3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7" r:id="rId5"/>
    <p:sldMasterId id="2147483709" r:id="rId6"/>
    <p:sldMasterId id="2147483721" r:id="rId7"/>
    <p:sldMasterId id="2147483733" r:id="rId8"/>
    <p:sldMasterId id="2147483738" r:id="rId9"/>
    <p:sldMasterId id="2147483750" r:id="rId10"/>
    <p:sldMasterId id="2147483762" r:id="rId11"/>
    <p:sldMasterId id="2147483775" r:id="rId12"/>
    <p:sldMasterId id="2147483788" r:id="rId13"/>
    <p:sldMasterId id="2147483801" r:id="rId14"/>
  </p:sldMasterIdLst>
  <p:notesMasterIdLst>
    <p:notesMasterId r:id="rId110"/>
  </p:notesMasterIdLst>
  <p:handoutMasterIdLst>
    <p:handoutMasterId r:id="rId111"/>
  </p:handoutMasterIdLst>
  <p:sldIdLst>
    <p:sldId id="332" r:id="rId15"/>
    <p:sldId id="333" r:id="rId16"/>
    <p:sldId id="310" r:id="rId17"/>
    <p:sldId id="314" r:id="rId18"/>
    <p:sldId id="313" r:id="rId19"/>
    <p:sldId id="315" r:id="rId20"/>
    <p:sldId id="312" r:id="rId21"/>
    <p:sldId id="317" r:id="rId22"/>
    <p:sldId id="318" r:id="rId23"/>
    <p:sldId id="334" r:id="rId24"/>
    <p:sldId id="319" r:id="rId25"/>
    <p:sldId id="342" r:id="rId26"/>
    <p:sldId id="343" r:id="rId27"/>
    <p:sldId id="344" r:id="rId28"/>
    <p:sldId id="345" r:id="rId29"/>
    <p:sldId id="346" r:id="rId30"/>
    <p:sldId id="347" r:id="rId31"/>
    <p:sldId id="349" r:id="rId32"/>
    <p:sldId id="426" r:id="rId33"/>
    <p:sldId id="348" r:id="rId34"/>
    <p:sldId id="321" r:id="rId35"/>
    <p:sldId id="380" r:id="rId36"/>
    <p:sldId id="432" r:id="rId37"/>
    <p:sldId id="350" r:id="rId38"/>
    <p:sldId id="340" r:id="rId39"/>
    <p:sldId id="339" r:id="rId40"/>
    <p:sldId id="341" r:id="rId41"/>
    <p:sldId id="351" r:id="rId42"/>
    <p:sldId id="352" r:id="rId43"/>
    <p:sldId id="353" r:id="rId44"/>
    <p:sldId id="354" r:id="rId45"/>
    <p:sldId id="395" r:id="rId46"/>
    <p:sldId id="363" r:id="rId47"/>
    <p:sldId id="371" r:id="rId48"/>
    <p:sldId id="372" r:id="rId49"/>
    <p:sldId id="373" r:id="rId50"/>
    <p:sldId id="374" r:id="rId51"/>
    <p:sldId id="375" r:id="rId52"/>
    <p:sldId id="376" r:id="rId53"/>
    <p:sldId id="377" r:id="rId54"/>
    <p:sldId id="378" r:id="rId55"/>
    <p:sldId id="379" r:id="rId56"/>
    <p:sldId id="418" r:id="rId57"/>
    <p:sldId id="367" r:id="rId58"/>
    <p:sldId id="368" r:id="rId59"/>
    <p:sldId id="369" r:id="rId60"/>
    <p:sldId id="430" r:id="rId61"/>
    <p:sldId id="431" r:id="rId62"/>
    <p:sldId id="396" r:id="rId63"/>
    <p:sldId id="399" r:id="rId64"/>
    <p:sldId id="400" r:id="rId65"/>
    <p:sldId id="407" r:id="rId66"/>
    <p:sldId id="433" r:id="rId67"/>
    <p:sldId id="417" r:id="rId68"/>
    <p:sldId id="405" r:id="rId69"/>
    <p:sldId id="406" r:id="rId70"/>
    <p:sldId id="364" r:id="rId71"/>
    <p:sldId id="366" r:id="rId72"/>
    <p:sldId id="365" r:id="rId73"/>
    <p:sldId id="410" r:id="rId74"/>
    <p:sldId id="387" r:id="rId75"/>
    <p:sldId id="381" r:id="rId76"/>
    <p:sldId id="382" r:id="rId77"/>
    <p:sldId id="429" r:id="rId78"/>
    <p:sldId id="419" r:id="rId79"/>
    <p:sldId id="420" r:id="rId80"/>
    <p:sldId id="422" r:id="rId81"/>
    <p:sldId id="421" r:id="rId82"/>
    <p:sldId id="428" r:id="rId83"/>
    <p:sldId id="259" r:id="rId84"/>
    <p:sldId id="326" r:id="rId85"/>
    <p:sldId id="412" r:id="rId86"/>
    <p:sldId id="425" r:id="rId87"/>
    <p:sldId id="329" r:id="rId88"/>
    <p:sldId id="328" r:id="rId89"/>
    <p:sldId id="330" r:id="rId90"/>
    <p:sldId id="413" r:id="rId91"/>
    <p:sldId id="424" r:id="rId92"/>
    <p:sldId id="414" r:id="rId93"/>
    <p:sldId id="441" r:id="rId94"/>
    <p:sldId id="442" r:id="rId95"/>
    <p:sldId id="415" r:id="rId96"/>
    <p:sldId id="423" r:id="rId97"/>
    <p:sldId id="416" r:id="rId98"/>
    <p:sldId id="437" r:id="rId99"/>
    <p:sldId id="435" r:id="rId100"/>
    <p:sldId id="436" r:id="rId101"/>
    <p:sldId id="438" r:id="rId102"/>
    <p:sldId id="439" r:id="rId103"/>
    <p:sldId id="260" r:id="rId104"/>
    <p:sldId id="388" r:id="rId105"/>
    <p:sldId id="384" r:id="rId106"/>
    <p:sldId id="440" r:id="rId107"/>
    <p:sldId id="272" r:id="rId108"/>
    <p:sldId id="434" r:id="rId109"/>
  </p:sldIdLst>
  <p:sldSz cx="9144000" cy="6858000" type="screen4x3"/>
  <p:notesSz cx="6797675" cy="992663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1444"/>
    <a:srgbClr val="401B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1" autoAdjust="0"/>
    <p:restoredTop sz="94676" autoAdjust="0"/>
  </p:normalViewPr>
  <p:slideViewPr>
    <p:cSldViewPr>
      <p:cViewPr>
        <p:scale>
          <a:sx n="66" d="100"/>
          <a:sy n="66" d="100"/>
        </p:scale>
        <p:origin x="-1890" y="-4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openxmlformats.org/officeDocument/2006/relationships/slide" Target="slides/slide70.xml"/><Relationship Id="rId89" Type="http://schemas.openxmlformats.org/officeDocument/2006/relationships/slide" Target="slides/slide75.xml"/><Relationship Id="rId112" Type="http://schemas.openxmlformats.org/officeDocument/2006/relationships/presProps" Target="presProps.xml"/><Relationship Id="rId16" Type="http://schemas.openxmlformats.org/officeDocument/2006/relationships/slide" Target="slides/slide2.xml"/><Relationship Id="rId107" Type="http://schemas.openxmlformats.org/officeDocument/2006/relationships/slide" Target="slides/slide9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slide" Target="slides/slide52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87" Type="http://schemas.openxmlformats.org/officeDocument/2006/relationships/slide" Target="slides/slide73.xml"/><Relationship Id="rId102" Type="http://schemas.openxmlformats.org/officeDocument/2006/relationships/slide" Target="slides/slide88.xml"/><Relationship Id="rId110" Type="http://schemas.openxmlformats.org/officeDocument/2006/relationships/notesMaster" Target="notesMasters/notesMaster1.xml"/><Relationship Id="rId11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90" Type="http://schemas.openxmlformats.org/officeDocument/2006/relationships/slide" Target="slides/slide76.xml"/><Relationship Id="rId95" Type="http://schemas.openxmlformats.org/officeDocument/2006/relationships/slide" Target="slides/slide81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77" Type="http://schemas.openxmlformats.org/officeDocument/2006/relationships/slide" Target="slides/slide63.xml"/><Relationship Id="rId100" Type="http://schemas.openxmlformats.org/officeDocument/2006/relationships/slide" Target="slides/slide86.xml"/><Relationship Id="rId105" Type="http://schemas.openxmlformats.org/officeDocument/2006/relationships/slide" Target="slides/slide91.xml"/><Relationship Id="rId11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93" Type="http://schemas.openxmlformats.org/officeDocument/2006/relationships/slide" Target="slides/slide79.xml"/><Relationship Id="rId98" Type="http://schemas.openxmlformats.org/officeDocument/2006/relationships/slide" Target="slides/slide8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103" Type="http://schemas.openxmlformats.org/officeDocument/2006/relationships/slide" Target="slides/slide89.xml"/><Relationship Id="rId108" Type="http://schemas.openxmlformats.org/officeDocument/2006/relationships/slide" Target="slides/slide94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83" Type="http://schemas.openxmlformats.org/officeDocument/2006/relationships/slide" Target="slides/slide69.xml"/><Relationship Id="rId88" Type="http://schemas.openxmlformats.org/officeDocument/2006/relationships/slide" Target="slides/slide74.xml"/><Relationship Id="rId91" Type="http://schemas.openxmlformats.org/officeDocument/2006/relationships/slide" Target="slides/slide77.xml"/><Relationship Id="rId96" Type="http://schemas.openxmlformats.org/officeDocument/2006/relationships/slide" Target="slides/slide82.xml"/><Relationship Id="rId11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6" Type="http://schemas.openxmlformats.org/officeDocument/2006/relationships/slide" Target="slides/slide92.xml"/><Relationship Id="rId114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94" Type="http://schemas.openxmlformats.org/officeDocument/2006/relationships/slide" Target="slides/slide80.xml"/><Relationship Id="rId99" Type="http://schemas.openxmlformats.org/officeDocument/2006/relationships/slide" Target="slides/slide85.xml"/><Relationship Id="rId101" Type="http://schemas.openxmlformats.org/officeDocument/2006/relationships/slide" Target="slides/slide8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109" Type="http://schemas.openxmlformats.org/officeDocument/2006/relationships/slide" Target="slides/slide9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97" Type="http://schemas.openxmlformats.org/officeDocument/2006/relationships/slide" Target="slides/slide83.xml"/><Relationship Id="rId104" Type="http://schemas.openxmlformats.org/officeDocument/2006/relationships/slide" Target="slides/slide9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slide" Target="slides/slide7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C95B42-BD08-4F3D-9711-908753BD1606}" type="doc">
      <dgm:prSet loTypeId="urn:microsoft.com/office/officeart/2005/8/layout/target3" loCatId="relationship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A7433991-76B5-4B2C-B462-B8B364857AD8}">
      <dgm:prSet phldrT="[Texto]"/>
      <dgm:spPr/>
      <dgm:t>
        <a:bodyPr/>
        <a:lstStyle/>
        <a:p>
          <a:r>
            <a:rPr lang="es-ES" noProof="0" dirty="0" smtClean="0"/>
            <a:t>Política de datos abiertos</a:t>
          </a:r>
          <a:endParaRPr lang="es-ES" noProof="0" dirty="0"/>
        </a:p>
      </dgm:t>
    </dgm:pt>
    <dgm:pt modelId="{EC762946-B0D9-449A-881D-9809BBDAA833}" type="parTrans" cxnId="{C0568078-9B1F-4D2E-997B-8811841D6C0D}">
      <dgm:prSet/>
      <dgm:spPr/>
      <dgm:t>
        <a:bodyPr/>
        <a:lstStyle/>
        <a:p>
          <a:endParaRPr lang="es-ES" noProof="0" dirty="0"/>
        </a:p>
      </dgm:t>
    </dgm:pt>
    <dgm:pt modelId="{EADB9F8A-ED53-4D7F-A733-3362C6FA145E}" type="sibTrans" cxnId="{C0568078-9B1F-4D2E-997B-8811841D6C0D}">
      <dgm:prSet/>
      <dgm:spPr/>
      <dgm:t>
        <a:bodyPr/>
        <a:lstStyle/>
        <a:p>
          <a:endParaRPr lang="es-ES" noProof="0" dirty="0"/>
        </a:p>
      </dgm:t>
    </dgm:pt>
    <dgm:pt modelId="{2AE11003-E6DF-4854-83D2-671E4BEC492A}">
      <dgm:prSet phldrT="[Texto]"/>
      <dgm:spPr/>
      <dgm:t>
        <a:bodyPr/>
        <a:lstStyle/>
        <a:p>
          <a:r>
            <a:rPr lang="es-ES" noProof="0" dirty="0" smtClean="0"/>
            <a:t>Acciones para abrir datos y promover su reutilización</a:t>
          </a:r>
          <a:endParaRPr lang="es-ES" noProof="0" dirty="0"/>
        </a:p>
      </dgm:t>
    </dgm:pt>
    <dgm:pt modelId="{369D12B8-4BB1-4F1F-9DA2-44C1843273D8}" type="parTrans" cxnId="{64175304-3C30-4A74-9798-28F7F911169D}">
      <dgm:prSet/>
      <dgm:spPr/>
      <dgm:t>
        <a:bodyPr/>
        <a:lstStyle/>
        <a:p>
          <a:endParaRPr lang="es-ES" noProof="0" dirty="0"/>
        </a:p>
      </dgm:t>
    </dgm:pt>
    <dgm:pt modelId="{45543B7D-FE50-468A-B633-D9729D4C01FC}" type="sibTrans" cxnId="{64175304-3C30-4A74-9798-28F7F911169D}">
      <dgm:prSet/>
      <dgm:spPr/>
      <dgm:t>
        <a:bodyPr/>
        <a:lstStyle/>
        <a:p>
          <a:endParaRPr lang="es-ES" noProof="0" dirty="0"/>
        </a:p>
      </dgm:t>
    </dgm:pt>
    <dgm:pt modelId="{767B4A49-5812-46A0-9A71-4EAD823ABAFB}">
      <dgm:prSet phldrT="[Texto]"/>
      <dgm:spPr/>
      <dgm:t>
        <a:bodyPr/>
        <a:lstStyle/>
        <a:p>
          <a:r>
            <a:rPr lang="es-ES" noProof="0" dirty="0" smtClean="0"/>
            <a:t>Servicio de datos abiertos</a:t>
          </a:r>
          <a:endParaRPr lang="es-ES" noProof="0" dirty="0"/>
        </a:p>
      </dgm:t>
    </dgm:pt>
    <dgm:pt modelId="{44571840-BAEF-405B-83EF-8840B529ACFE}" type="parTrans" cxnId="{78DFC76A-04B1-4B84-979B-98F06011C949}">
      <dgm:prSet/>
      <dgm:spPr/>
      <dgm:t>
        <a:bodyPr/>
        <a:lstStyle/>
        <a:p>
          <a:endParaRPr lang="es-ES" noProof="0" dirty="0"/>
        </a:p>
      </dgm:t>
    </dgm:pt>
    <dgm:pt modelId="{EE9A796F-12C0-4602-86D1-29E69A0BFA22}" type="sibTrans" cxnId="{78DFC76A-04B1-4B84-979B-98F06011C949}">
      <dgm:prSet/>
      <dgm:spPr/>
      <dgm:t>
        <a:bodyPr/>
        <a:lstStyle/>
        <a:p>
          <a:endParaRPr lang="es-ES" noProof="0" dirty="0"/>
        </a:p>
      </dgm:t>
    </dgm:pt>
    <dgm:pt modelId="{4324A4CD-7869-4354-877C-0E4E2225757F}">
      <dgm:prSet phldrT="[Texto]"/>
      <dgm:spPr/>
      <dgm:t>
        <a:bodyPr/>
        <a:lstStyle/>
        <a:p>
          <a:r>
            <a:rPr lang="es-ES" noProof="0" dirty="0" smtClean="0"/>
            <a:t>Servicio público que abre datos </a:t>
          </a:r>
          <a:endParaRPr lang="es-ES" noProof="0" dirty="0"/>
        </a:p>
      </dgm:t>
    </dgm:pt>
    <dgm:pt modelId="{AC5E8118-1AB0-4617-B2E2-4B4DDE1F8D73}" type="parTrans" cxnId="{012363F0-D33E-4FF1-9098-2D7FE610EC7C}">
      <dgm:prSet/>
      <dgm:spPr/>
      <dgm:t>
        <a:bodyPr/>
        <a:lstStyle/>
        <a:p>
          <a:endParaRPr lang="es-ES" noProof="0" dirty="0"/>
        </a:p>
      </dgm:t>
    </dgm:pt>
    <dgm:pt modelId="{11AFF0E9-C463-4CAC-A47B-69ACE17D72A6}" type="sibTrans" cxnId="{012363F0-D33E-4FF1-9098-2D7FE610EC7C}">
      <dgm:prSet/>
      <dgm:spPr/>
      <dgm:t>
        <a:bodyPr/>
        <a:lstStyle/>
        <a:p>
          <a:endParaRPr lang="es-ES" noProof="0" dirty="0"/>
        </a:p>
      </dgm:t>
    </dgm:pt>
    <dgm:pt modelId="{4ECF3A6A-A1C6-4CD4-BBF1-7C38F1C3CE8E}">
      <dgm:prSet phldrT="[Texto]"/>
      <dgm:spPr/>
      <dgm:t>
        <a:bodyPr/>
        <a:lstStyle/>
        <a:p>
          <a:r>
            <a:rPr lang="es-ES" noProof="0" dirty="0" smtClean="0"/>
            <a:t>Portal de datos abiertos</a:t>
          </a:r>
          <a:endParaRPr lang="es-ES" noProof="0" dirty="0"/>
        </a:p>
      </dgm:t>
    </dgm:pt>
    <dgm:pt modelId="{F257A3D7-48BE-43A6-86F1-F7A4BF94E84A}" type="parTrans" cxnId="{E7F0A18D-7FD3-48A6-939D-6B08F7A2BEC5}">
      <dgm:prSet/>
      <dgm:spPr/>
      <dgm:t>
        <a:bodyPr/>
        <a:lstStyle/>
        <a:p>
          <a:endParaRPr lang="es-ES" noProof="0" dirty="0"/>
        </a:p>
      </dgm:t>
    </dgm:pt>
    <dgm:pt modelId="{1A9B6333-5C32-47DD-A8F7-8382AD65ECD7}" type="sibTrans" cxnId="{E7F0A18D-7FD3-48A6-939D-6B08F7A2BEC5}">
      <dgm:prSet/>
      <dgm:spPr/>
      <dgm:t>
        <a:bodyPr/>
        <a:lstStyle/>
        <a:p>
          <a:endParaRPr lang="es-ES" noProof="0" dirty="0"/>
        </a:p>
      </dgm:t>
    </dgm:pt>
    <dgm:pt modelId="{7AC833DC-E078-4E4C-9F5B-BF8A6726E9E7}">
      <dgm:prSet phldrT="[Texto]"/>
      <dgm:spPr/>
      <dgm:t>
        <a:bodyPr/>
        <a:lstStyle/>
        <a:p>
          <a:r>
            <a:rPr lang="es-ES" noProof="0" dirty="0" smtClean="0"/>
            <a:t>Sitio web que proporciona las funcionalidades necesarias para la apertura de datos</a:t>
          </a:r>
          <a:endParaRPr lang="es-ES" noProof="0" dirty="0"/>
        </a:p>
      </dgm:t>
    </dgm:pt>
    <dgm:pt modelId="{86AC8A1F-3F2A-44DC-8A40-B67EDAE99B48}" type="parTrans" cxnId="{866C8EDE-B89D-439F-8431-C5D2E6BD09E8}">
      <dgm:prSet/>
      <dgm:spPr/>
      <dgm:t>
        <a:bodyPr/>
        <a:lstStyle/>
        <a:p>
          <a:endParaRPr lang="es-ES" noProof="0" dirty="0"/>
        </a:p>
      </dgm:t>
    </dgm:pt>
    <dgm:pt modelId="{83E8FBDF-1967-4B51-8E82-FDFDFBAA0462}" type="sibTrans" cxnId="{866C8EDE-B89D-439F-8431-C5D2E6BD09E8}">
      <dgm:prSet/>
      <dgm:spPr/>
      <dgm:t>
        <a:bodyPr/>
        <a:lstStyle/>
        <a:p>
          <a:endParaRPr lang="es-ES" noProof="0" dirty="0"/>
        </a:p>
      </dgm:t>
    </dgm:pt>
    <dgm:pt modelId="{C529AE1A-FF62-4D22-AEB1-BFFFB5C625BB}">
      <dgm:prSet phldrT="[Texto]"/>
      <dgm:spPr/>
      <dgm:t>
        <a:bodyPr/>
        <a:lstStyle/>
        <a:p>
          <a:r>
            <a:rPr lang="es-ES" noProof="0" dirty="0" smtClean="0"/>
            <a:t>Catálogo de datos abiertos</a:t>
          </a:r>
          <a:endParaRPr lang="es-ES" noProof="0" dirty="0"/>
        </a:p>
      </dgm:t>
    </dgm:pt>
    <dgm:pt modelId="{0087BF19-F64D-4B36-8456-BB84E26266F1}" type="parTrans" cxnId="{548ADB1B-E66C-45F1-A958-8B2F7940018D}">
      <dgm:prSet/>
      <dgm:spPr/>
      <dgm:t>
        <a:bodyPr/>
        <a:lstStyle/>
        <a:p>
          <a:endParaRPr lang="es-ES" noProof="0" dirty="0"/>
        </a:p>
      </dgm:t>
    </dgm:pt>
    <dgm:pt modelId="{5C6407A1-10F2-4303-A10A-2FA67AEF2A7E}" type="sibTrans" cxnId="{548ADB1B-E66C-45F1-A958-8B2F7940018D}">
      <dgm:prSet/>
      <dgm:spPr/>
      <dgm:t>
        <a:bodyPr/>
        <a:lstStyle/>
        <a:p>
          <a:endParaRPr lang="es-ES" noProof="0" dirty="0"/>
        </a:p>
      </dgm:t>
    </dgm:pt>
    <dgm:pt modelId="{0904CE16-C8FA-44AF-9809-E9BF2E67E4F6}">
      <dgm:prSet phldrT="[Texto]"/>
      <dgm:spPr/>
      <dgm:t>
        <a:bodyPr/>
        <a:lstStyle/>
        <a:p>
          <a:r>
            <a:rPr lang="es-ES" noProof="0" dirty="0" smtClean="0"/>
            <a:t>¿Qué datos tenemos abiertos?</a:t>
          </a:r>
          <a:endParaRPr lang="es-ES" noProof="0" dirty="0"/>
        </a:p>
      </dgm:t>
    </dgm:pt>
    <dgm:pt modelId="{DF30C127-EC1F-4AF6-80CF-64FBE6D45BAE}" type="parTrans" cxnId="{9CFA2646-D255-4460-9C60-726BD9650F91}">
      <dgm:prSet/>
      <dgm:spPr/>
      <dgm:t>
        <a:bodyPr/>
        <a:lstStyle/>
        <a:p>
          <a:endParaRPr lang="es-ES" noProof="0" dirty="0"/>
        </a:p>
      </dgm:t>
    </dgm:pt>
    <dgm:pt modelId="{23E6F618-7C23-4E2B-BE0D-718CB167335C}" type="sibTrans" cxnId="{9CFA2646-D255-4460-9C60-726BD9650F91}">
      <dgm:prSet/>
      <dgm:spPr/>
      <dgm:t>
        <a:bodyPr/>
        <a:lstStyle/>
        <a:p>
          <a:endParaRPr lang="es-ES" noProof="0" dirty="0"/>
        </a:p>
      </dgm:t>
    </dgm:pt>
    <dgm:pt modelId="{7D99F82C-11F8-4107-8AEC-A87486229E94}" type="pres">
      <dgm:prSet presAssocID="{74C95B42-BD08-4F3D-9711-908753BD1606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5A00F5F-6FAC-4FC6-B894-15D454AE3FDD}" type="pres">
      <dgm:prSet presAssocID="{A7433991-76B5-4B2C-B462-B8B364857AD8}" presName="circle1" presStyleLbl="node1" presStyleIdx="0" presStyleCnt="4"/>
      <dgm:spPr/>
    </dgm:pt>
    <dgm:pt modelId="{95D8F1CA-7B4B-4B50-AC23-B5FE8CD9C91F}" type="pres">
      <dgm:prSet presAssocID="{A7433991-76B5-4B2C-B462-B8B364857AD8}" presName="space" presStyleCnt="0"/>
      <dgm:spPr/>
    </dgm:pt>
    <dgm:pt modelId="{429B1320-1245-40BD-88C6-FC99262D3ABC}" type="pres">
      <dgm:prSet presAssocID="{A7433991-76B5-4B2C-B462-B8B364857AD8}" presName="rect1" presStyleLbl="alignAcc1" presStyleIdx="0" presStyleCnt="4"/>
      <dgm:spPr/>
      <dgm:t>
        <a:bodyPr/>
        <a:lstStyle/>
        <a:p>
          <a:endParaRPr lang="es-ES"/>
        </a:p>
      </dgm:t>
    </dgm:pt>
    <dgm:pt modelId="{5574AB4C-A92F-4893-B8F2-C12DA370967D}" type="pres">
      <dgm:prSet presAssocID="{767B4A49-5812-46A0-9A71-4EAD823ABAFB}" presName="vertSpace2" presStyleLbl="node1" presStyleIdx="0" presStyleCnt="4"/>
      <dgm:spPr/>
    </dgm:pt>
    <dgm:pt modelId="{F99F4DE7-3D8C-4F77-88F1-8E093465CF5A}" type="pres">
      <dgm:prSet presAssocID="{767B4A49-5812-46A0-9A71-4EAD823ABAFB}" presName="circle2" presStyleLbl="node1" presStyleIdx="1" presStyleCnt="4"/>
      <dgm:spPr/>
    </dgm:pt>
    <dgm:pt modelId="{26A8260B-620A-468A-9180-A43B0DC6B148}" type="pres">
      <dgm:prSet presAssocID="{767B4A49-5812-46A0-9A71-4EAD823ABAFB}" presName="rect2" presStyleLbl="alignAcc1" presStyleIdx="1" presStyleCnt="4"/>
      <dgm:spPr/>
      <dgm:t>
        <a:bodyPr/>
        <a:lstStyle/>
        <a:p>
          <a:endParaRPr lang="es-ES"/>
        </a:p>
      </dgm:t>
    </dgm:pt>
    <dgm:pt modelId="{3830EF9E-2DDB-4906-B6CF-6A554CB2116A}" type="pres">
      <dgm:prSet presAssocID="{4ECF3A6A-A1C6-4CD4-BBF1-7C38F1C3CE8E}" presName="vertSpace3" presStyleLbl="node1" presStyleIdx="1" presStyleCnt="4"/>
      <dgm:spPr/>
    </dgm:pt>
    <dgm:pt modelId="{03912B40-D63D-493D-972D-45BCDB1D8815}" type="pres">
      <dgm:prSet presAssocID="{4ECF3A6A-A1C6-4CD4-BBF1-7C38F1C3CE8E}" presName="circle3" presStyleLbl="node1" presStyleIdx="2" presStyleCnt="4"/>
      <dgm:spPr/>
    </dgm:pt>
    <dgm:pt modelId="{C36BF2F5-85A4-4E0E-917A-162D18B046D7}" type="pres">
      <dgm:prSet presAssocID="{4ECF3A6A-A1C6-4CD4-BBF1-7C38F1C3CE8E}" presName="rect3" presStyleLbl="alignAcc1" presStyleIdx="2" presStyleCnt="4"/>
      <dgm:spPr/>
      <dgm:t>
        <a:bodyPr/>
        <a:lstStyle/>
        <a:p>
          <a:endParaRPr lang="es-ES"/>
        </a:p>
      </dgm:t>
    </dgm:pt>
    <dgm:pt modelId="{2355A3D0-1D05-46E9-A9F5-A91C78208297}" type="pres">
      <dgm:prSet presAssocID="{C529AE1A-FF62-4D22-AEB1-BFFFB5C625BB}" presName="vertSpace4" presStyleLbl="node1" presStyleIdx="2" presStyleCnt="4"/>
      <dgm:spPr/>
    </dgm:pt>
    <dgm:pt modelId="{E06656DB-9347-44A1-A54D-3F3E2B62887C}" type="pres">
      <dgm:prSet presAssocID="{C529AE1A-FF62-4D22-AEB1-BFFFB5C625BB}" presName="circle4" presStyleLbl="node1" presStyleIdx="3" presStyleCnt="4"/>
      <dgm:spPr/>
    </dgm:pt>
    <dgm:pt modelId="{45682C06-8F6E-48CF-B248-3CB0C6C01107}" type="pres">
      <dgm:prSet presAssocID="{C529AE1A-FF62-4D22-AEB1-BFFFB5C625BB}" presName="rect4" presStyleLbl="alignAcc1" presStyleIdx="3" presStyleCnt="4"/>
      <dgm:spPr/>
      <dgm:t>
        <a:bodyPr/>
        <a:lstStyle/>
        <a:p>
          <a:endParaRPr lang="es-ES"/>
        </a:p>
      </dgm:t>
    </dgm:pt>
    <dgm:pt modelId="{30E09876-099C-4361-A9F4-41F1E4136965}" type="pres">
      <dgm:prSet presAssocID="{A7433991-76B5-4B2C-B462-B8B364857AD8}" presName="rect1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07FE492-5430-47D5-94C2-72FF952DA2B2}" type="pres">
      <dgm:prSet presAssocID="{A7433991-76B5-4B2C-B462-B8B364857AD8}" presName="rect1ChTx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6136EDF-D83D-4318-B5FA-B9ED7EC03DF8}" type="pres">
      <dgm:prSet presAssocID="{767B4A49-5812-46A0-9A71-4EAD823ABAFB}" presName="rect2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A1527F1-A0AE-470C-B29F-789D92B16FF6}" type="pres">
      <dgm:prSet presAssocID="{767B4A49-5812-46A0-9A71-4EAD823ABAFB}" presName="rect2ChTx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107548E-8700-4E7F-B46F-39F3B7B91439}" type="pres">
      <dgm:prSet presAssocID="{4ECF3A6A-A1C6-4CD4-BBF1-7C38F1C3CE8E}" presName="rect3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6F2EF6D-EE5C-4510-8451-4DBD7F249B84}" type="pres">
      <dgm:prSet presAssocID="{4ECF3A6A-A1C6-4CD4-BBF1-7C38F1C3CE8E}" presName="rect3ChTx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0CAF125-B139-498D-95D2-7FE6C61C3566}" type="pres">
      <dgm:prSet presAssocID="{C529AE1A-FF62-4D22-AEB1-BFFFB5C625BB}" presName="rect4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5181034-CA82-4CB4-8A51-529D46F58A16}" type="pres">
      <dgm:prSet presAssocID="{C529AE1A-FF62-4D22-AEB1-BFFFB5C625BB}" presName="rect4ChTx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12363F0-D33E-4FF1-9098-2D7FE610EC7C}" srcId="{767B4A49-5812-46A0-9A71-4EAD823ABAFB}" destId="{4324A4CD-7869-4354-877C-0E4E2225757F}" srcOrd="0" destOrd="0" parTransId="{AC5E8118-1AB0-4617-B2E2-4B4DDE1F8D73}" sibTransId="{11AFF0E9-C463-4CAC-A47B-69ACE17D72A6}"/>
    <dgm:cxn modelId="{9CFA2646-D255-4460-9C60-726BD9650F91}" srcId="{C529AE1A-FF62-4D22-AEB1-BFFFB5C625BB}" destId="{0904CE16-C8FA-44AF-9809-E9BF2E67E4F6}" srcOrd="0" destOrd="0" parTransId="{DF30C127-EC1F-4AF6-80CF-64FBE6D45BAE}" sibTransId="{23E6F618-7C23-4E2B-BE0D-718CB167335C}"/>
    <dgm:cxn modelId="{C0568078-9B1F-4D2E-997B-8811841D6C0D}" srcId="{74C95B42-BD08-4F3D-9711-908753BD1606}" destId="{A7433991-76B5-4B2C-B462-B8B364857AD8}" srcOrd="0" destOrd="0" parTransId="{EC762946-B0D9-449A-881D-9809BBDAA833}" sibTransId="{EADB9F8A-ED53-4D7F-A733-3362C6FA145E}"/>
    <dgm:cxn modelId="{E7F0A18D-7FD3-48A6-939D-6B08F7A2BEC5}" srcId="{74C95B42-BD08-4F3D-9711-908753BD1606}" destId="{4ECF3A6A-A1C6-4CD4-BBF1-7C38F1C3CE8E}" srcOrd="2" destOrd="0" parTransId="{F257A3D7-48BE-43A6-86F1-F7A4BF94E84A}" sibTransId="{1A9B6333-5C32-47DD-A8F7-8382AD65ECD7}"/>
    <dgm:cxn modelId="{E90AA48E-4363-4E21-9E19-125DE8474296}" type="presOf" srcId="{C529AE1A-FF62-4D22-AEB1-BFFFB5C625BB}" destId="{40CAF125-B139-498D-95D2-7FE6C61C3566}" srcOrd="1" destOrd="0" presId="urn:microsoft.com/office/officeart/2005/8/layout/target3"/>
    <dgm:cxn modelId="{324BF65A-EF13-4CF8-BCB0-3DD322487E0B}" type="presOf" srcId="{A7433991-76B5-4B2C-B462-B8B364857AD8}" destId="{429B1320-1245-40BD-88C6-FC99262D3ABC}" srcOrd="0" destOrd="0" presId="urn:microsoft.com/office/officeart/2005/8/layout/target3"/>
    <dgm:cxn modelId="{5C1D07DC-4EC8-4651-B4DE-C12BBBA203EA}" type="presOf" srcId="{C529AE1A-FF62-4D22-AEB1-BFFFB5C625BB}" destId="{45682C06-8F6E-48CF-B248-3CB0C6C01107}" srcOrd="0" destOrd="0" presId="urn:microsoft.com/office/officeart/2005/8/layout/target3"/>
    <dgm:cxn modelId="{5B1DFE18-A1AD-45E7-B7A9-BF6167BF9CD2}" type="presOf" srcId="{767B4A49-5812-46A0-9A71-4EAD823ABAFB}" destId="{26A8260B-620A-468A-9180-A43B0DC6B148}" srcOrd="0" destOrd="0" presId="urn:microsoft.com/office/officeart/2005/8/layout/target3"/>
    <dgm:cxn modelId="{B07DB280-F7DA-405E-9765-F60686859838}" type="presOf" srcId="{2AE11003-E6DF-4854-83D2-671E4BEC492A}" destId="{E07FE492-5430-47D5-94C2-72FF952DA2B2}" srcOrd="0" destOrd="0" presId="urn:microsoft.com/office/officeart/2005/8/layout/target3"/>
    <dgm:cxn modelId="{78DFC76A-04B1-4B84-979B-98F06011C949}" srcId="{74C95B42-BD08-4F3D-9711-908753BD1606}" destId="{767B4A49-5812-46A0-9A71-4EAD823ABAFB}" srcOrd="1" destOrd="0" parTransId="{44571840-BAEF-405B-83EF-8840B529ACFE}" sibTransId="{EE9A796F-12C0-4602-86D1-29E69A0BFA22}"/>
    <dgm:cxn modelId="{49CEAF09-98A8-43EE-9666-456777219077}" type="presOf" srcId="{4ECF3A6A-A1C6-4CD4-BBF1-7C38F1C3CE8E}" destId="{0107548E-8700-4E7F-B46F-39F3B7B91439}" srcOrd="1" destOrd="0" presId="urn:microsoft.com/office/officeart/2005/8/layout/target3"/>
    <dgm:cxn modelId="{548ADB1B-E66C-45F1-A958-8B2F7940018D}" srcId="{74C95B42-BD08-4F3D-9711-908753BD1606}" destId="{C529AE1A-FF62-4D22-AEB1-BFFFB5C625BB}" srcOrd="3" destOrd="0" parTransId="{0087BF19-F64D-4B36-8456-BB84E26266F1}" sibTransId="{5C6407A1-10F2-4303-A10A-2FA67AEF2A7E}"/>
    <dgm:cxn modelId="{124BCCC3-43FA-4C19-8D94-AA90BFAA7D9F}" type="presOf" srcId="{767B4A49-5812-46A0-9A71-4EAD823ABAFB}" destId="{E6136EDF-D83D-4318-B5FA-B9ED7EC03DF8}" srcOrd="1" destOrd="0" presId="urn:microsoft.com/office/officeart/2005/8/layout/target3"/>
    <dgm:cxn modelId="{866C8EDE-B89D-439F-8431-C5D2E6BD09E8}" srcId="{4ECF3A6A-A1C6-4CD4-BBF1-7C38F1C3CE8E}" destId="{7AC833DC-E078-4E4C-9F5B-BF8A6726E9E7}" srcOrd="0" destOrd="0" parTransId="{86AC8A1F-3F2A-44DC-8A40-B67EDAE99B48}" sibTransId="{83E8FBDF-1967-4B51-8E82-FDFDFBAA0462}"/>
    <dgm:cxn modelId="{6926BC13-B18F-4137-8E65-A02CECFFA0F3}" type="presOf" srcId="{A7433991-76B5-4B2C-B462-B8B364857AD8}" destId="{30E09876-099C-4361-A9F4-41F1E4136965}" srcOrd="1" destOrd="0" presId="urn:microsoft.com/office/officeart/2005/8/layout/target3"/>
    <dgm:cxn modelId="{64175304-3C30-4A74-9798-28F7F911169D}" srcId="{A7433991-76B5-4B2C-B462-B8B364857AD8}" destId="{2AE11003-E6DF-4854-83D2-671E4BEC492A}" srcOrd="0" destOrd="0" parTransId="{369D12B8-4BB1-4F1F-9DA2-44C1843273D8}" sibTransId="{45543B7D-FE50-468A-B633-D9729D4C01FC}"/>
    <dgm:cxn modelId="{4EC6987F-7DEA-4CA7-B69A-01EDA83A8332}" type="presOf" srcId="{4324A4CD-7869-4354-877C-0E4E2225757F}" destId="{FA1527F1-A0AE-470C-B29F-789D92B16FF6}" srcOrd="0" destOrd="0" presId="urn:microsoft.com/office/officeart/2005/8/layout/target3"/>
    <dgm:cxn modelId="{401F1D88-7DD5-42F5-9320-0E4A82F4EAF7}" type="presOf" srcId="{4ECF3A6A-A1C6-4CD4-BBF1-7C38F1C3CE8E}" destId="{C36BF2F5-85A4-4E0E-917A-162D18B046D7}" srcOrd="0" destOrd="0" presId="urn:microsoft.com/office/officeart/2005/8/layout/target3"/>
    <dgm:cxn modelId="{5763AA20-2E7F-46E3-8299-52ACB602EE69}" type="presOf" srcId="{0904CE16-C8FA-44AF-9809-E9BF2E67E4F6}" destId="{65181034-CA82-4CB4-8A51-529D46F58A16}" srcOrd="0" destOrd="0" presId="urn:microsoft.com/office/officeart/2005/8/layout/target3"/>
    <dgm:cxn modelId="{48FEE694-0A13-401D-98CD-27815A7E4E57}" type="presOf" srcId="{74C95B42-BD08-4F3D-9711-908753BD1606}" destId="{7D99F82C-11F8-4107-8AEC-A87486229E94}" srcOrd="0" destOrd="0" presId="urn:microsoft.com/office/officeart/2005/8/layout/target3"/>
    <dgm:cxn modelId="{8B4E5394-762C-4C48-88B0-75E29CFB51DF}" type="presOf" srcId="{7AC833DC-E078-4E4C-9F5B-BF8A6726E9E7}" destId="{26F2EF6D-EE5C-4510-8451-4DBD7F249B84}" srcOrd="0" destOrd="0" presId="urn:microsoft.com/office/officeart/2005/8/layout/target3"/>
    <dgm:cxn modelId="{FB1C0F17-F992-4635-8974-A83706A6F555}" type="presParOf" srcId="{7D99F82C-11F8-4107-8AEC-A87486229E94}" destId="{95A00F5F-6FAC-4FC6-B894-15D454AE3FDD}" srcOrd="0" destOrd="0" presId="urn:microsoft.com/office/officeart/2005/8/layout/target3"/>
    <dgm:cxn modelId="{928DBFA0-34A3-4217-97BD-C9EF8C1191E5}" type="presParOf" srcId="{7D99F82C-11F8-4107-8AEC-A87486229E94}" destId="{95D8F1CA-7B4B-4B50-AC23-B5FE8CD9C91F}" srcOrd="1" destOrd="0" presId="urn:microsoft.com/office/officeart/2005/8/layout/target3"/>
    <dgm:cxn modelId="{9208D63B-5D87-48F1-860E-54536CC0161E}" type="presParOf" srcId="{7D99F82C-11F8-4107-8AEC-A87486229E94}" destId="{429B1320-1245-40BD-88C6-FC99262D3ABC}" srcOrd="2" destOrd="0" presId="urn:microsoft.com/office/officeart/2005/8/layout/target3"/>
    <dgm:cxn modelId="{F2B375BA-D86E-46E4-A188-E274232EA541}" type="presParOf" srcId="{7D99F82C-11F8-4107-8AEC-A87486229E94}" destId="{5574AB4C-A92F-4893-B8F2-C12DA370967D}" srcOrd="3" destOrd="0" presId="urn:microsoft.com/office/officeart/2005/8/layout/target3"/>
    <dgm:cxn modelId="{70AD4579-C707-4B85-988C-E32F9707C802}" type="presParOf" srcId="{7D99F82C-11F8-4107-8AEC-A87486229E94}" destId="{F99F4DE7-3D8C-4F77-88F1-8E093465CF5A}" srcOrd="4" destOrd="0" presId="urn:microsoft.com/office/officeart/2005/8/layout/target3"/>
    <dgm:cxn modelId="{3E658FD1-8FDC-4FB4-AE67-E00265142D77}" type="presParOf" srcId="{7D99F82C-11F8-4107-8AEC-A87486229E94}" destId="{26A8260B-620A-468A-9180-A43B0DC6B148}" srcOrd="5" destOrd="0" presId="urn:microsoft.com/office/officeart/2005/8/layout/target3"/>
    <dgm:cxn modelId="{4937A588-CA5B-4D61-8CD7-F0FCBDCD66DA}" type="presParOf" srcId="{7D99F82C-11F8-4107-8AEC-A87486229E94}" destId="{3830EF9E-2DDB-4906-B6CF-6A554CB2116A}" srcOrd="6" destOrd="0" presId="urn:microsoft.com/office/officeart/2005/8/layout/target3"/>
    <dgm:cxn modelId="{83F257FA-9144-4327-92B6-1612390E54EC}" type="presParOf" srcId="{7D99F82C-11F8-4107-8AEC-A87486229E94}" destId="{03912B40-D63D-493D-972D-45BCDB1D8815}" srcOrd="7" destOrd="0" presId="urn:microsoft.com/office/officeart/2005/8/layout/target3"/>
    <dgm:cxn modelId="{59699138-1BBA-482F-A9E5-76CE4BF6416F}" type="presParOf" srcId="{7D99F82C-11F8-4107-8AEC-A87486229E94}" destId="{C36BF2F5-85A4-4E0E-917A-162D18B046D7}" srcOrd="8" destOrd="0" presId="urn:microsoft.com/office/officeart/2005/8/layout/target3"/>
    <dgm:cxn modelId="{009DE7A3-A79A-4EED-83EE-2DDE2C2073A1}" type="presParOf" srcId="{7D99F82C-11F8-4107-8AEC-A87486229E94}" destId="{2355A3D0-1D05-46E9-A9F5-A91C78208297}" srcOrd="9" destOrd="0" presId="urn:microsoft.com/office/officeart/2005/8/layout/target3"/>
    <dgm:cxn modelId="{A2B68C24-4B02-4B3F-9793-7DBAEE52F5D2}" type="presParOf" srcId="{7D99F82C-11F8-4107-8AEC-A87486229E94}" destId="{E06656DB-9347-44A1-A54D-3F3E2B62887C}" srcOrd="10" destOrd="0" presId="urn:microsoft.com/office/officeart/2005/8/layout/target3"/>
    <dgm:cxn modelId="{376B1058-DE36-4034-8501-239F829D5073}" type="presParOf" srcId="{7D99F82C-11F8-4107-8AEC-A87486229E94}" destId="{45682C06-8F6E-48CF-B248-3CB0C6C01107}" srcOrd="11" destOrd="0" presId="urn:microsoft.com/office/officeart/2005/8/layout/target3"/>
    <dgm:cxn modelId="{DCC7684C-915D-4120-BD57-A87215554AA0}" type="presParOf" srcId="{7D99F82C-11F8-4107-8AEC-A87486229E94}" destId="{30E09876-099C-4361-A9F4-41F1E4136965}" srcOrd="12" destOrd="0" presId="urn:microsoft.com/office/officeart/2005/8/layout/target3"/>
    <dgm:cxn modelId="{7B1C7D52-BC37-4FB9-BA85-83A6C7949E20}" type="presParOf" srcId="{7D99F82C-11F8-4107-8AEC-A87486229E94}" destId="{E07FE492-5430-47D5-94C2-72FF952DA2B2}" srcOrd="13" destOrd="0" presId="urn:microsoft.com/office/officeart/2005/8/layout/target3"/>
    <dgm:cxn modelId="{1C304B4B-AB16-43E4-BD54-571961349D7B}" type="presParOf" srcId="{7D99F82C-11F8-4107-8AEC-A87486229E94}" destId="{E6136EDF-D83D-4318-B5FA-B9ED7EC03DF8}" srcOrd="14" destOrd="0" presId="urn:microsoft.com/office/officeart/2005/8/layout/target3"/>
    <dgm:cxn modelId="{1869D6BB-CFD8-4F97-AF02-A6E96F2D73AD}" type="presParOf" srcId="{7D99F82C-11F8-4107-8AEC-A87486229E94}" destId="{FA1527F1-A0AE-470C-B29F-789D92B16FF6}" srcOrd="15" destOrd="0" presId="urn:microsoft.com/office/officeart/2005/8/layout/target3"/>
    <dgm:cxn modelId="{16E75C90-FA97-40C2-8250-4DBDE918CA65}" type="presParOf" srcId="{7D99F82C-11F8-4107-8AEC-A87486229E94}" destId="{0107548E-8700-4E7F-B46F-39F3B7B91439}" srcOrd="16" destOrd="0" presId="urn:microsoft.com/office/officeart/2005/8/layout/target3"/>
    <dgm:cxn modelId="{A5BBDDC2-D5A6-4D50-A2EB-F0573826ECB9}" type="presParOf" srcId="{7D99F82C-11F8-4107-8AEC-A87486229E94}" destId="{26F2EF6D-EE5C-4510-8451-4DBD7F249B84}" srcOrd="17" destOrd="0" presId="urn:microsoft.com/office/officeart/2005/8/layout/target3"/>
    <dgm:cxn modelId="{BD24EFDE-235B-416E-8CFA-F9592BAE1C9E}" type="presParOf" srcId="{7D99F82C-11F8-4107-8AEC-A87486229E94}" destId="{40CAF125-B139-498D-95D2-7FE6C61C3566}" srcOrd="18" destOrd="0" presId="urn:microsoft.com/office/officeart/2005/8/layout/target3"/>
    <dgm:cxn modelId="{682C743F-D708-4D19-A231-F461C3F0EC07}" type="presParOf" srcId="{7D99F82C-11F8-4107-8AEC-A87486229E94}" destId="{65181034-CA82-4CB4-8A51-529D46F58A16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A00F5F-6FAC-4FC6-B894-15D454AE3FDD}">
      <dsp:nvSpPr>
        <dsp:cNvPr id="0" name=""/>
        <dsp:cNvSpPr/>
      </dsp:nvSpPr>
      <dsp:spPr>
        <a:xfrm>
          <a:off x="0" y="0"/>
          <a:ext cx="4064000" cy="406400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9B1320-1245-40BD-88C6-FC99262D3ABC}">
      <dsp:nvSpPr>
        <dsp:cNvPr id="0" name=""/>
        <dsp:cNvSpPr/>
      </dsp:nvSpPr>
      <dsp:spPr>
        <a:xfrm>
          <a:off x="2032000" y="0"/>
          <a:ext cx="4760415" cy="406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noProof="0" dirty="0" smtClean="0"/>
            <a:t>Política de datos abiertos</a:t>
          </a:r>
          <a:endParaRPr lang="es-ES" sz="2400" kern="1200" noProof="0" dirty="0"/>
        </a:p>
      </dsp:txBody>
      <dsp:txXfrm>
        <a:off x="2032000" y="0"/>
        <a:ext cx="2380207" cy="863599"/>
      </dsp:txXfrm>
    </dsp:sp>
    <dsp:sp modelId="{F99F4DE7-3D8C-4F77-88F1-8E093465CF5A}">
      <dsp:nvSpPr>
        <dsp:cNvPr id="0" name=""/>
        <dsp:cNvSpPr/>
      </dsp:nvSpPr>
      <dsp:spPr>
        <a:xfrm>
          <a:off x="533399" y="863599"/>
          <a:ext cx="2997200" cy="299720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A8260B-620A-468A-9180-A43B0DC6B148}">
      <dsp:nvSpPr>
        <dsp:cNvPr id="0" name=""/>
        <dsp:cNvSpPr/>
      </dsp:nvSpPr>
      <dsp:spPr>
        <a:xfrm>
          <a:off x="2032000" y="863599"/>
          <a:ext cx="4760415" cy="299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noProof="0" dirty="0" smtClean="0"/>
            <a:t>Servicio de datos abiertos</a:t>
          </a:r>
          <a:endParaRPr lang="es-ES" sz="2400" kern="1200" noProof="0" dirty="0"/>
        </a:p>
      </dsp:txBody>
      <dsp:txXfrm>
        <a:off x="2032000" y="863599"/>
        <a:ext cx="2380207" cy="863600"/>
      </dsp:txXfrm>
    </dsp:sp>
    <dsp:sp modelId="{03912B40-D63D-493D-972D-45BCDB1D8815}">
      <dsp:nvSpPr>
        <dsp:cNvPr id="0" name=""/>
        <dsp:cNvSpPr/>
      </dsp:nvSpPr>
      <dsp:spPr>
        <a:xfrm>
          <a:off x="1066800" y="1727200"/>
          <a:ext cx="1930400" cy="193040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36BF2F5-85A4-4E0E-917A-162D18B046D7}">
      <dsp:nvSpPr>
        <dsp:cNvPr id="0" name=""/>
        <dsp:cNvSpPr/>
      </dsp:nvSpPr>
      <dsp:spPr>
        <a:xfrm>
          <a:off x="2032000" y="1727200"/>
          <a:ext cx="4760415" cy="193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noProof="0" dirty="0" smtClean="0"/>
            <a:t>Portal de datos abiertos</a:t>
          </a:r>
          <a:endParaRPr lang="es-ES" sz="2400" kern="1200" noProof="0" dirty="0"/>
        </a:p>
      </dsp:txBody>
      <dsp:txXfrm>
        <a:off x="2032000" y="1727200"/>
        <a:ext cx="2380207" cy="863600"/>
      </dsp:txXfrm>
    </dsp:sp>
    <dsp:sp modelId="{E06656DB-9347-44A1-A54D-3F3E2B62887C}">
      <dsp:nvSpPr>
        <dsp:cNvPr id="0" name=""/>
        <dsp:cNvSpPr/>
      </dsp:nvSpPr>
      <dsp:spPr>
        <a:xfrm>
          <a:off x="1600200" y="2590800"/>
          <a:ext cx="863600" cy="86360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5682C06-8F6E-48CF-B248-3CB0C6C01107}">
      <dsp:nvSpPr>
        <dsp:cNvPr id="0" name=""/>
        <dsp:cNvSpPr/>
      </dsp:nvSpPr>
      <dsp:spPr>
        <a:xfrm>
          <a:off x="2032000" y="2590800"/>
          <a:ext cx="4760415" cy="86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noProof="0" dirty="0" smtClean="0"/>
            <a:t>Catálogo de datos abiertos</a:t>
          </a:r>
          <a:endParaRPr lang="es-ES" sz="2400" kern="1200" noProof="0" dirty="0"/>
        </a:p>
      </dsp:txBody>
      <dsp:txXfrm>
        <a:off x="2032000" y="2590800"/>
        <a:ext cx="2380207" cy="863599"/>
      </dsp:txXfrm>
    </dsp:sp>
    <dsp:sp modelId="{E07FE492-5430-47D5-94C2-72FF952DA2B2}">
      <dsp:nvSpPr>
        <dsp:cNvPr id="0" name=""/>
        <dsp:cNvSpPr/>
      </dsp:nvSpPr>
      <dsp:spPr>
        <a:xfrm>
          <a:off x="4412207" y="0"/>
          <a:ext cx="2380207" cy="863599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noProof="0" dirty="0" smtClean="0"/>
            <a:t>Acciones para abrir datos y promover su reutilización</a:t>
          </a:r>
          <a:endParaRPr lang="es-ES" sz="1400" kern="1200" noProof="0" dirty="0"/>
        </a:p>
      </dsp:txBody>
      <dsp:txXfrm>
        <a:off x="4412207" y="0"/>
        <a:ext cx="2380207" cy="863599"/>
      </dsp:txXfrm>
    </dsp:sp>
    <dsp:sp modelId="{FA1527F1-A0AE-470C-B29F-789D92B16FF6}">
      <dsp:nvSpPr>
        <dsp:cNvPr id="0" name=""/>
        <dsp:cNvSpPr/>
      </dsp:nvSpPr>
      <dsp:spPr>
        <a:xfrm>
          <a:off x="4412207" y="863599"/>
          <a:ext cx="2380207" cy="863600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noProof="0" dirty="0" smtClean="0"/>
            <a:t>Servicio público que abre datos </a:t>
          </a:r>
          <a:endParaRPr lang="es-ES" sz="1400" kern="1200" noProof="0" dirty="0"/>
        </a:p>
      </dsp:txBody>
      <dsp:txXfrm>
        <a:off x="4412207" y="863599"/>
        <a:ext cx="2380207" cy="863600"/>
      </dsp:txXfrm>
    </dsp:sp>
    <dsp:sp modelId="{26F2EF6D-EE5C-4510-8451-4DBD7F249B84}">
      <dsp:nvSpPr>
        <dsp:cNvPr id="0" name=""/>
        <dsp:cNvSpPr/>
      </dsp:nvSpPr>
      <dsp:spPr>
        <a:xfrm>
          <a:off x="4412207" y="1727200"/>
          <a:ext cx="2380207" cy="863600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noProof="0" dirty="0" smtClean="0"/>
            <a:t>Sitio web que proporciona las funcionalidades necesarias para la apertura de datos</a:t>
          </a:r>
          <a:endParaRPr lang="es-ES" sz="1400" kern="1200" noProof="0" dirty="0"/>
        </a:p>
      </dsp:txBody>
      <dsp:txXfrm>
        <a:off x="4412207" y="1727200"/>
        <a:ext cx="2380207" cy="863600"/>
      </dsp:txXfrm>
    </dsp:sp>
    <dsp:sp modelId="{65181034-CA82-4CB4-8A51-529D46F58A16}">
      <dsp:nvSpPr>
        <dsp:cNvPr id="0" name=""/>
        <dsp:cNvSpPr/>
      </dsp:nvSpPr>
      <dsp:spPr>
        <a:xfrm>
          <a:off x="4412207" y="2590800"/>
          <a:ext cx="2380207" cy="863599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noProof="0" dirty="0" smtClean="0"/>
            <a:t>¿Qué datos tenemos abiertos?</a:t>
          </a:r>
          <a:endParaRPr lang="es-ES" sz="1400" kern="1200" noProof="0" dirty="0"/>
        </a:p>
      </dsp:txBody>
      <dsp:txXfrm>
        <a:off x="4412207" y="2590800"/>
        <a:ext cx="2380207" cy="8635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9D95EC-64D6-47BD-8224-A97874A65DB2}" type="datetimeFigureOut">
              <a:rPr lang="es-ES" smtClean="0"/>
              <a:t>11/11/2016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2383FC-E9B0-471E-B372-EF7BD02486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63483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AA1604-AF96-4463-A803-84CC9A675E1D}" type="datetimeFigureOut">
              <a:rPr lang="es-ES" smtClean="0"/>
              <a:t>11/11/2016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568DA2-8815-468E-9E91-C2A02E22BDD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9343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mtClean="0"/>
              <a:t>PEDAGOGÍA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0724F-7B39-4997-8625-BE2E1B7310E9}" type="slidenum">
              <a:rPr lang="es-ES" smtClean="0">
                <a:solidFill>
                  <a:prstClr val="black"/>
                </a:solidFill>
              </a:rPr>
              <a:pPr/>
              <a:t>35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7452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0724F-7B39-4997-8625-BE2E1B7310E9}" type="slidenum">
              <a:rPr lang="es-ES" smtClean="0"/>
              <a:t>55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7745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0724F-7B39-4997-8625-BE2E1B7310E9}" type="slidenum">
              <a:rPr lang="es-ES" smtClean="0"/>
              <a:t>56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7745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mtClean="0"/>
              <a:t>PEDAGOGÍA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0724F-7B39-4997-8625-BE2E1B7310E9}" type="slidenum">
              <a:rPr lang="es-ES" smtClean="0">
                <a:solidFill>
                  <a:prstClr val="black"/>
                </a:solidFill>
              </a:rPr>
              <a:pPr/>
              <a:t>36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745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mtClean="0"/>
              <a:t>PEDAGOGÍA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0724F-7B39-4997-8625-BE2E1B7310E9}" type="slidenum">
              <a:rPr lang="es-ES" smtClean="0">
                <a:solidFill>
                  <a:prstClr val="black"/>
                </a:solidFill>
              </a:rPr>
              <a:pPr/>
              <a:t>37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745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mtClean="0"/>
              <a:t>PEDAGOGÍA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0724F-7B39-4997-8625-BE2E1B7310E9}" type="slidenum">
              <a:rPr lang="es-ES" smtClean="0">
                <a:solidFill>
                  <a:prstClr val="black"/>
                </a:solidFill>
              </a:rPr>
              <a:pPr/>
              <a:t>38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745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mtClean="0"/>
              <a:t>PEDAGOGÍA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0724F-7B39-4997-8625-BE2E1B7310E9}" type="slidenum">
              <a:rPr lang="es-ES" smtClean="0">
                <a:solidFill>
                  <a:prstClr val="black"/>
                </a:solidFill>
              </a:rPr>
              <a:pPr/>
              <a:t>39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745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mtClean="0"/>
              <a:t>PEDAGOGÍA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0724F-7B39-4997-8625-BE2E1B7310E9}" type="slidenum">
              <a:rPr lang="es-ES" smtClean="0">
                <a:solidFill>
                  <a:prstClr val="black"/>
                </a:solidFill>
              </a:rPr>
              <a:pPr/>
              <a:t>40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745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mtClean="0"/>
              <a:t>PEDAGOGÍA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0724F-7B39-4997-8625-BE2E1B7310E9}" type="slidenum">
              <a:rPr lang="es-ES" smtClean="0">
                <a:solidFill>
                  <a:prstClr val="black"/>
                </a:solidFill>
              </a:rPr>
              <a:pPr/>
              <a:t>41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745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mtClean="0"/>
              <a:t>PEDAGOGÍA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0724F-7B39-4997-8625-BE2E1B7310E9}" type="slidenum">
              <a:rPr lang="es-ES" smtClean="0">
                <a:solidFill>
                  <a:prstClr val="black"/>
                </a:solidFill>
              </a:rPr>
              <a:pPr/>
              <a:t>42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745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Des</a:t>
            </a:r>
            <a:r>
              <a:rPr lang="es-ES" baseline="0" dirty="0" smtClean="0"/>
              <a:t> de fa un mes que a </a:t>
            </a:r>
            <a:r>
              <a:rPr lang="es-ES" baseline="0" dirty="0" err="1" smtClean="0"/>
              <a:t>Espanya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està</a:t>
            </a:r>
            <a:r>
              <a:rPr lang="es-ES" baseline="0" dirty="0" smtClean="0"/>
              <a:t> en vigor el RD 1495/2011 que </a:t>
            </a:r>
            <a:r>
              <a:rPr lang="es-ES" baseline="0" dirty="0" err="1" smtClean="0"/>
              <a:t>desenvolupa</a:t>
            </a:r>
            <a:r>
              <a:rPr lang="es-ES" baseline="0" dirty="0" smtClean="0"/>
              <a:t> la </a:t>
            </a:r>
            <a:r>
              <a:rPr lang="es-ES" baseline="0" dirty="0" err="1" smtClean="0"/>
              <a:t>llei</a:t>
            </a:r>
            <a:r>
              <a:rPr lang="es-ES" baseline="0" dirty="0" smtClean="0"/>
              <a:t> 37/2007 sobre RISP en </a:t>
            </a:r>
            <a:r>
              <a:rPr lang="es-ES" baseline="0" dirty="0" err="1" smtClean="0"/>
              <a:t>l’AGE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Tot</a:t>
            </a:r>
            <a:r>
              <a:rPr lang="es-ES" baseline="0" dirty="0" smtClean="0"/>
              <a:t> i que </a:t>
            </a:r>
            <a:r>
              <a:rPr lang="es-ES" baseline="0" dirty="0" err="1" smtClean="0"/>
              <a:t>només</a:t>
            </a:r>
            <a:r>
              <a:rPr lang="es-ES" baseline="0" dirty="0" smtClean="0"/>
              <a:t> té </a:t>
            </a:r>
            <a:r>
              <a:rPr lang="es-ES" baseline="0" dirty="0" err="1" smtClean="0"/>
              <a:t>àmbit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l’AGE</a:t>
            </a:r>
            <a:r>
              <a:rPr lang="es-ES" baseline="0" dirty="0" smtClean="0"/>
              <a:t>, cal destacar: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ES" baseline="0" dirty="0" err="1" smtClean="0"/>
              <a:t>Oficialitza</a:t>
            </a:r>
            <a:r>
              <a:rPr lang="es-ES" baseline="0" dirty="0" smtClean="0"/>
              <a:t> i </a:t>
            </a:r>
            <a:r>
              <a:rPr lang="es-ES" baseline="0" dirty="0" err="1" smtClean="0"/>
              <a:t>permet</a:t>
            </a:r>
            <a:r>
              <a:rPr lang="es-ES" baseline="0" dirty="0" smtClean="0"/>
              <a:t> la RISP.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ES" baseline="0" dirty="0" smtClean="0"/>
              <a:t>Crea la figura del coordinador de RISP de cara a gestionar </a:t>
            </a:r>
            <a:r>
              <a:rPr lang="es-ES" baseline="0" dirty="0" err="1" smtClean="0"/>
              <a:t>qualsevol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qüestió</a:t>
            </a:r>
            <a:r>
              <a:rPr lang="es-ES" baseline="0" dirty="0" smtClean="0"/>
              <a:t> relacionada </a:t>
            </a:r>
            <a:r>
              <a:rPr lang="es-ES" baseline="0" dirty="0" err="1" smtClean="0"/>
              <a:t>amb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aquest</a:t>
            </a:r>
            <a:r>
              <a:rPr lang="es-ES" baseline="0" dirty="0" smtClean="0"/>
              <a:t> tema.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modalidad general básica para los datos reutilizables debe ser la puesta a disposición sin sujeción a condiciones específicas.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utilitzar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dades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ser 0 o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només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just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derivat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creació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gestió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dades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potser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amb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ànim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lucratiu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Obliga a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tots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els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relacionats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amb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l’AGE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obrir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dades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 typeface="Arial" pitchFamily="34" charset="0"/>
              <a:buNone/>
            </a:pPr>
            <a:endParaRPr lang="es-E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10D57-6C3D-47AC-9810-9E3ECDAC7F38}" type="slidenum">
              <a:rPr lang="es-ES" smtClean="0">
                <a:solidFill>
                  <a:prstClr val="black"/>
                </a:solidFill>
              </a:rPr>
              <a:pPr/>
              <a:t>51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162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11/11/2016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11/11/2016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1607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39736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78582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68015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6818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68877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6300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0700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59363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72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11/11/2016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98845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09139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86522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0923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75914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7001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28553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ontingut 2"/>
          <p:cNvSpPr txBox="1">
            <a:spLocks noGrp="1"/>
          </p:cNvSpPr>
          <p:nvPr>
            <p:ph idx="4294967295"/>
          </p:nvPr>
        </p:nvSpPr>
        <p:spPr>
          <a:xfrm>
            <a:off x="500030" y="1189049"/>
            <a:ext cx="8229600" cy="4525959"/>
          </a:xfrm>
        </p:spPr>
        <p:txBody>
          <a:bodyPr/>
          <a:lstStyle>
            <a:lvl1pPr marL="0" indent="0" defTabSz="449263">
              <a:spcBef>
                <a:spcPts val="0"/>
              </a:spcBef>
              <a:buNone/>
              <a:defRPr lang="en-GB" b="0">
                <a:ea typeface="Lucida Sans Unicode" pitchFamily="2"/>
                <a:cs typeface="Mangal" pitchFamily="2"/>
              </a:defRPr>
            </a:lvl1pPr>
            <a:lvl2pPr marL="0" lvl="0" indent="0" algn="ctr" defTabSz="449263" hangingPunct="0">
              <a:spcBef>
                <a:spcPts val="0"/>
              </a:spcBef>
              <a:buNone/>
              <a:defRPr b="1">
                <a:solidFill>
                  <a:srgbClr val="0A4B95"/>
                </a:solidFill>
                <a:latin typeface="AkkuratStd" pitchFamily="34"/>
                <a:ea typeface="Lucida Sans Unicode" pitchFamily="2"/>
                <a:cs typeface="Mangal" pitchFamily="2"/>
              </a:defRPr>
            </a:lvl2pPr>
          </a:lstStyle>
          <a:p>
            <a:pPr lvl="0"/>
            <a:r>
              <a:rPr lang="en-GB"/>
              <a:t>Text, text, text, text, text, text, text, text, text, text, text…</a:t>
            </a:r>
            <a:endParaRPr lang="ca-ES"/>
          </a:p>
          <a:p>
            <a:pPr lvl="0"/>
            <a:endParaRPr lang="ca-ES"/>
          </a:p>
        </p:txBody>
      </p:sp>
      <p:pic>
        <p:nvPicPr>
          <p:cNvPr id="3" name="Picture 4" descr="C:\Documents and Settings\L271094\Escritorio\Imatge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4280" y="6072210"/>
            <a:ext cx="8667753" cy="73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Documents and Settings\L271094\Escritorio\Antonio's Files\iCIty Logo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1405" y="71414"/>
            <a:ext cx="3739036" cy="148537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idor de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a-ES">
                <a:solidFill>
                  <a:prstClr val="black">
                    <a:tint val="75000"/>
                  </a:prstClr>
                </a:solidFill>
              </a:rPr>
              <a:t>02/02/2012</a:t>
            </a:r>
          </a:p>
        </p:txBody>
      </p:sp>
      <p:sp>
        <p:nvSpPr>
          <p:cNvPr id="6" name="Contenidor de peu de pà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idor de número de diapositiva 5"/>
          <p:cNvSpPr txBox="1">
            <a:spLocks noGrp="1"/>
          </p:cNvSpPr>
          <p:nvPr>
            <p:ph type="sldNum" sz="quarter" idx="8"/>
          </p:nvPr>
        </p:nvSpPr>
        <p:spPr>
          <a:xfrm>
            <a:off x="8358210" y="6286518"/>
            <a:ext cx="542925" cy="365129"/>
          </a:xfrm>
        </p:spPr>
        <p:txBody>
          <a:bodyPr/>
          <a:lstStyle>
            <a:lvl1pPr>
              <a:defRPr/>
            </a:lvl1pPr>
          </a:lstStyle>
          <a:p>
            <a:fld id="{C5589663-72EC-44D0-B4BD-0883E3E29374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ítol 1"/>
          <p:cNvSpPr txBox="1">
            <a:spLocks noGrp="1"/>
          </p:cNvSpPr>
          <p:nvPr>
            <p:ph type="title"/>
          </p:nvPr>
        </p:nvSpPr>
        <p:spPr>
          <a:xfrm>
            <a:off x="1928789" y="71414"/>
            <a:ext cx="6929487" cy="642942"/>
          </a:xfrm>
          <a:noFill/>
        </p:spPr>
        <p:txBody>
          <a:bodyPr anchorCtr="0"/>
          <a:lstStyle>
            <a:lvl1pPr algn="r" defTabSz="449263">
              <a:defRPr sz="3200">
                <a:solidFill>
                  <a:srgbClr val="0A4B95"/>
                </a:solidFill>
              </a:defRPr>
            </a:lvl1pPr>
          </a:lstStyle>
          <a:p>
            <a:pPr lvl="0"/>
            <a:r>
              <a:rPr lang="ca-ES"/>
              <a:t>Title 2</a:t>
            </a:r>
          </a:p>
        </p:txBody>
      </p:sp>
    </p:spTree>
    <p:extLst>
      <p:ext uri="{BB962C8B-B14F-4D97-AF65-F5344CB8AC3E}">
        <p14:creationId xmlns:p14="http://schemas.microsoft.com/office/powerpoint/2010/main" val="26244637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26401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582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06176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43773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59708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48933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71077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78979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87745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75058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00541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56265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ontingut 2"/>
          <p:cNvSpPr txBox="1">
            <a:spLocks noGrp="1"/>
          </p:cNvSpPr>
          <p:nvPr>
            <p:ph idx="4294967295"/>
          </p:nvPr>
        </p:nvSpPr>
        <p:spPr>
          <a:xfrm>
            <a:off x="500030" y="1189049"/>
            <a:ext cx="8229600" cy="4525959"/>
          </a:xfrm>
        </p:spPr>
        <p:txBody>
          <a:bodyPr/>
          <a:lstStyle>
            <a:lvl1pPr marL="0" indent="0" defTabSz="449263">
              <a:spcBef>
                <a:spcPts val="0"/>
              </a:spcBef>
              <a:buNone/>
              <a:defRPr lang="en-GB" b="0">
                <a:ea typeface="Lucida Sans Unicode" pitchFamily="2"/>
                <a:cs typeface="Mangal" pitchFamily="2"/>
              </a:defRPr>
            </a:lvl1pPr>
            <a:lvl2pPr marL="0" lvl="0" indent="0" algn="ctr" defTabSz="449263" hangingPunct="0">
              <a:spcBef>
                <a:spcPts val="0"/>
              </a:spcBef>
              <a:buNone/>
              <a:defRPr b="1">
                <a:solidFill>
                  <a:srgbClr val="0A4B95"/>
                </a:solidFill>
                <a:latin typeface="AkkuratStd" pitchFamily="34"/>
                <a:ea typeface="Lucida Sans Unicode" pitchFamily="2"/>
                <a:cs typeface="Mangal" pitchFamily="2"/>
              </a:defRPr>
            </a:lvl2pPr>
          </a:lstStyle>
          <a:p>
            <a:pPr lvl="0"/>
            <a:r>
              <a:rPr lang="en-GB"/>
              <a:t>Text, text, text, text, text, text, text, text, text, text, text…</a:t>
            </a:r>
            <a:endParaRPr lang="ca-ES"/>
          </a:p>
          <a:p>
            <a:pPr lvl="0"/>
            <a:endParaRPr lang="ca-ES"/>
          </a:p>
        </p:txBody>
      </p:sp>
      <p:pic>
        <p:nvPicPr>
          <p:cNvPr id="3" name="Picture 4" descr="C:\Documents and Settings\L271094\Escritorio\Imatge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4280" y="6072210"/>
            <a:ext cx="8667753" cy="73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Documents and Settings\L271094\Escritorio\Antonio's Files\iCIty Logo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1405" y="71414"/>
            <a:ext cx="3739036" cy="148537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idor de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a-ES">
                <a:solidFill>
                  <a:prstClr val="black">
                    <a:tint val="75000"/>
                  </a:prstClr>
                </a:solidFill>
              </a:rPr>
              <a:t>02/02/2012</a:t>
            </a:r>
          </a:p>
        </p:txBody>
      </p:sp>
      <p:sp>
        <p:nvSpPr>
          <p:cNvPr id="6" name="Contenidor de peu de pà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idor de número de diapositiva 5"/>
          <p:cNvSpPr txBox="1">
            <a:spLocks noGrp="1"/>
          </p:cNvSpPr>
          <p:nvPr>
            <p:ph type="sldNum" sz="quarter" idx="8"/>
          </p:nvPr>
        </p:nvSpPr>
        <p:spPr>
          <a:xfrm>
            <a:off x="8358210" y="6286518"/>
            <a:ext cx="542925" cy="365129"/>
          </a:xfrm>
        </p:spPr>
        <p:txBody>
          <a:bodyPr/>
          <a:lstStyle>
            <a:lvl1pPr>
              <a:defRPr/>
            </a:lvl1pPr>
          </a:lstStyle>
          <a:p>
            <a:fld id="{C5589663-72EC-44D0-B4BD-0883E3E29374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ítol 1"/>
          <p:cNvSpPr txBox="1">
            <a:spLocks noGrp="1"/>
          </p:cNvSpPr>
          <p:nvPr>
            <p:ph type="title"/>
          </p:nvPr>
        </p:nvSpPr>
        <p:spPr>
          <a:xfrm>
            <a:off x="1928789" y="71414"/>
            <a:ext cx="6929487" cy="642942"/>
          </a:xfrm>
          <a:noFill/>
        </p:spPr>
        <p:txBody>
          <a:bodyPr anchorCtr="0"/>
          <a:lstStyle>
            <a:lvl1pPr algn="r" defTabSz="449263">
              <a:defRPr sz="3200">
                <a:solidFill>
                  <a:srgbClr val="0A4B95"/>
                </a:solidFill>
              </a:defRPr>
            </a:lvl1pPr>
          </a:lstStyle>
          <a:p>
            <a:pPr lvl="0"/>
            <a:r>
              <a:rPr lang="ca-ES"/>
              <a:t>Title 2</a:t>
            </a:r>
          </a:p>
        </p:txBody>
      </p:sp>
    </p:spTree>
    <p:extLst>
      <p:ext uri="{BB962C8B-B14F-4D97-AF65-F5344CB8AC3E}">
        <p14:creationId xmlns:p14="http://schemas.microsoft.com/office/powerpoint/2010/main" val="29727187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85896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87358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7512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60004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11812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5944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05546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90632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03557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66768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038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55184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39005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ontingut 2"/>
          <p:cNvSpPr txBox="1">
            <a:spLocks noGrp="1"/>
          </p:cNvSpPr>
          <p:nvPr>
            <p:ph idx="4294967295"/>
          </p:nvPr>
        </p:nvSpPr>
        <p:spPr>
          <a:xfrm>
            <a:off x="500030" y="1189049"/>
            <a:ext cx="8229600" cy="4525959"/>
          </a:xfrm>
        </p:spPr>
        <p:txBody>
          <a:bodyPr/>
          <a:lstStyle>
            <a:lvl1pPr marL="0" indent="0" defTabSz="449263">
              <a:spcBef>
                <a:spcPts val="0"/>
              </a:spcBef>
              <a:buNone/>
              <a:defRPr lang="en-GB" b="0">
                <a:ea typeface="Lucida Sans Unicode" pitchFamily="2"/>
                <a:cs typeface="Mangal" pitchFamily="2"/>
              </a:defRPr>
            </a:lvl1pPr>
            <a:lvl2pPr marL="0" lvl="0" indent="0" algn="ctr" defTabSz="449263" hangingPunct="0">
              <a:spcBef>
                <a:spcPts val="0"/>
              </a:spcBef>
              <a:buNone/>
              <a:defRPr b="1">
                <a:solidFill>
                  <a:srgbClr val="0A4B95"/>
                </a:solidFill>
                <a:latin typeface="AkkuratStd" pitchFamily="34"/>
                <a:ea typeface="Lucida Sans Unicode" pitchFamily="2"/>
                <a:cs typeface="Mangal" pitchFamily="2"/>
              </a:defRPr>
            </a:lvl2pPr>
          </a:lstStyle>
          <a:p>
            <a:pPr lvl="0"/>
            <a:r>
              <a:rPr lang="en-GB"/>
              <a:t>Text, text, text, text, text, text, text, text, text, text, text…</a:t>
            </a:r>
            <a:endParaRPr lang="ca-ES"/>
          </a:p>
          <a:p>
            <a:pPr lvl="0"/>
            <a:endParaRPr lang="ca-ES"/>
          </a:p>
        </p:txBody>
      </p:sp>
      <p:pic>
        <p:nvPicPr>
          <p:cNvPr id="3" name="Picture 4" descr="C:\Documents and Settings\L271094\Escritorio\Imatge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4280" y="6072210"/>
            <a:ext cx="8667753" cy="73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Documents and Settings\L271094\Escritorio\Antonio's Files\iCIty Logo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1405" y="71414"/>
            <a:ext cx="3739036" cy="148537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idor de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a-ES">
                <a:solidFill>
                  <a:prstClr val="black">
                    <a:tint val="75000"/>
                  </a:prstClr>
                </a:solidFill>
              </a:rPr>
              <a:t>02/02/2012</a:t>
            </a:r>
          </a:p>
        </p:txBody>
      </p:sp>
      <p:sp>
        <p:nvSpPr>
          <p:cNvPr id="6" name="Contenidor de peu de pà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idor de número de diapositiva 5"/>
          <p:cNvSpPr txBox="1">
            <a:spLocks noGrp="1"/>
          </p:cNvSpPr>
          <p:nvPr>
            <p:ph type="sldNum" sz="quarter" idx="8"/>
          </p:nvPr>
        </p:nvSpPr>
        <p:spPr>
          <a:xfrm>
            <a:off x="8358210" y="6286518"/>
            <a:ext cx="542925" cy="365129"/>
          </a:xfrm>
        </p:spPr>
        <p:txBody>
          <a:bodyPr/>
          <a:lstStyle>
            <a:lvl1pPr>
              <a:defRPr/>
            </a:lvl1pPr>
          </a:lstStyle>
          <a:p>
            <a:fld id="{C5589663-72EC-44D0-B4BD-0883E3E29374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ítol 1"/>
          <p:cNvSpPr txBox="1">
            <a:spLocks noGrp="1"/>
          </p:cNvSpPr>
          <p:nvPr>
            <p:ph type="title"/>
          </p:nvPr>
        </p:nvSpPr>
        <p:spPr>
          <a:xfrm>
            <a:off x="1928789" y="71414"/>
            <a:ext cx="6929487" cy="642942"/>
          </a:xfrm>
          <a:noFill/>
        </p:spPr>
        <p:txBody>
          <a:bodyPr anchorCtr="0"/>
          <a:lstStyle>
            <a:lvl1pPr algn="r" defTabSz="449263">
              <a:defRPr sz="3200">
                <a:solidFill>
                  <a:srgbClr val="0A4B95"/>
                </a:solidFill>
              </a:defRPr>
            </a:lvl1pPr>
          </a:lstStyle>
          <a:p>
            <a:pPr lvl="0"/>
            <a:r>
              <a:rPr lang="ca-ES"/>
              <a:t>Title 2</a:t>
            </a:r>
          </a:p>
        </p:txBody>
      </p:sp>
    </p:spTree>
    <p:extLst>
      <p:ext uri="{BB962C8B-B14F-4D97-AF65-F5344CB8AC3E}">
        <p14:creationId xmlns:p14="http://schemas.microsoft.com/office/powerpoint/2010/main" val="7273610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25919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34605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17969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63214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41954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56687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54969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265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21062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53763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44691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73953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ontingut 2"/>
          <p:cNvSpPr txBox="1">
            <a:spLocks noGrp="1"/>
          </p:cNvSpPr>
          <p:nvPr>
            <p:ph idx="4294967295"/>
          </p:nvPr>
        </p:nvSpPr>
        <p:spPr>
          <a:xfrm>
            <a:off x="500030" y="1189049"/>
            <a:ext cx="8229600" cy="4525959"/>
          </a:xfrm>
        </p:spPr>
        <p:txBody>
          <a:bodyPr/>
          <a:lstStyle>
            <a:lvl1pPr marL="0" indent="0" defTabSz="449263">
              <a:spcBef>
                <a:spcPts val="0"/>
              </a:spcBef>
              <a:buNone/>
              <a:defRPr lang="en-GB" b="0">
                <a:ea typeface="Lucida Sans Unicode" pitchFamily="2"/>
                <a:cs typeface="Mangal" pitchFamily="2"/>
              </a:defRPr>
            </a:lvl1pPr>
            <a:lvl2pPr marL="0" lvl="0" indent="0" algn="ctr" defTabSz="449263" hangingPunct="0">
              <a:spcBef>
                <a:spcPts val="0"/>
              </a:spcBef>
              <a:buNone/>
              <a:defRPr b="1">
                <a:solidFill>
                  <a:srgbClr val="0A4B95"/>
                </a:solidFill>
                <a:latin typeface="AkkuratStd" pitchFamily="34"/>
                <a:ea typeface="Lucida Sans Unicode" pitchFamily="2"/>
                <a:cs typeface="Mangal" pitchFamily="2"/>
              </a:defRPr>
            </a:lvl2pPr>
          </a:lstStyle>
          <a:p>
            <a:pPr lvl="0"/>
            <a:r>
              <a:rPr lang="en-GB"/>
              <a:t>Text, text, text, text, text, text, text, text, text, text, text…</a:t>
            </a:r>
            <a:endParaRPr lang="ca-ES"/>
          </a:p>
          <a:p>
            <a:pPr lvl="0"/>
            <a:endParaRPr lang="ca-ES"/>
          </a:p>
        </p:txBody>
      </p:sp>
      <p:pic>
        <p:nvPicPr>
          <p:cNvPr id="3" name="Picture 4" descr="C:\Documents and Settings\L271094\Escritorio\Imatge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4280" y="6072210"/>
            <a:ext cx="8667753" cy="73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Documents and Settings\L271094\Escritorio\Antonio's Files\iCIty Logo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1405" y="71414"/>
            <a:ext cx="3739036" cy="148537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idor de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a-ES">
                <a:solidFill>
                  <a:prstClr val="black">
                    <a:tint val="75000"/>
                  </a:prstClr>
                </a:solidFill>
              </a:rPr>
              <a:t>02/02/2012</a:t>
            </a:r>
          </a:p>
        </p:txBody>
      </p:sp>
      <p:sp>
        <p:nvSpPr>
          <p:cNvPr id="6" name="Contenidor de peu de pà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idor de número de diapositiva 5"/>
          <p:cNvSpPr txBox="1">
            <a:spLocks noGrp="1"/>
          </p:cNvSpPr>
          <p:nvPr>
            <p:ph type="sldNum" sz="quarter" idx="8"/>
          </p:nvPr>
        </p:nvSpPr>
        <p:spPr>
          <a:xfrm>
            <a:off x="8358210" y="6286518"/>
            <a:ext cx="542925" cy="365129"/>
          </a:xfrm>
        </p:spPr>
        <p:txBody>
          <a:bodyPr/>
          <a:lstStyle>
            <a:lvl1pPr>
              <a:defRPr/>
            </a:lvl1pPr>
          </a:lstStyle>
          <a:p>
            <a:fld id="{C5589663-72EC-44D0-B4BD-0883E3E29374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ítol 1"/>
          <p:cNvSpPr txBox="1">
            <a:spLocks noGrp="1"/>
          </p:cNvSpPr>
          <p:nvPr>
            <p:ph type="title"/>
          </p:nvPr>
        </p:nvSpPr>
        <p:spPr>
          <a:xfrm>
            <a:off x="1928789" y="71414"/>
            <a:ext cx="6929487" cy="642942"/>
          </a:xfrm>
          <a:noFill/>
        </p:spPr>
        <p:txBody>
          <a:bodyPr anchorCtr="0"/>
          <a:lstStyle>
            <a:lvl1pPr algn="r" defTabSz="449263">
              <a:defRPr sz="3200">
                <a:solidFill>
                  <a:srgbClr val="0A4B95"/>
                </a:solidFill>
              </a:defRPr>
            </a:lvl1pPr>
          </a:lstStyle>
          <a:p>
            <a:pPr lvl="0"/>
            <a:r>
              <a:rPr lang="ca-ES"/>
              <a:t>Title 2</a:t>
            </a:r>
          </a:p>
        </p:txBody>
      </p:sp>
    </p:spTree>
    <p:extLst>
      <p:ext uri="{BB962C8B-B14F-4D97-AF65-F5344CB8AC3E}">
        <p14:creationId xmlns:p14="http://schemas.microsoft.com/office/powerpoint/2010/main" val="10316452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6160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8936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599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356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11/11/2016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253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745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9678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1108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3094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757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4215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5564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787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942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11/11/2016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7950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4698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9724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5389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2679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4058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104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9121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7738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600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11/11/2016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9641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0980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4322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0644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0623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>
            <a:spLocks noChangeArrowheads="1"/>
          </p:cNvSpPr>
          <p:nvPr userDrawn="1"/>
        </p:nvSpPr>
        <p:spPr bwMode="auto">
          <a:xfrm>
            <a:off x="468317" y="260353"/>
            <a:ext cx="1723549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sz="1800" noProof="1" smtClean="0">
                <a:solidFill>
                  <a:prstClr val="white"/>
                </a:solidFill>
              </a:rPr>
              <a:t>Hola hola hola </a:t>
            </a:r>
          </a:p>
          <a:p>
            <a:pPr eaLnBrk="1" hangingPunct="1">
              <a:defRPr/>
            </a:pPr>
            <a:r>
              <a:rPr sz="1800" noProof="1" smtClean="0">
                <a:solidFill>
                  <a:prstClr val="white"/>
                </a:solidFill>
              </a:rPr>
              <a:t>Hola hola hola</a:t>
            </a:r>
          </a:p>
        </p:txBody>
      </p:sp>
      <p:pic>
        <p:nvPicPr>
          <p:cNvPr id="3" name="Imagen 6" descr="Fons_Ptt_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6 CuadroTexto"/>
          <p:cNvSpPr txBox="1">
            <a:spLocks noChangeArrowheads="1"/>
          </p:cNvSpPr>
          <p:nvPr userDrawn="1"/>
        </p:nvSpPr>
        <p:spPr bwMode="auto">
          <a:xfrm>
            <a:off x="395292" y="0"/>
            <a:ext cx="2592387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sz="1800" noProof="1" smtClean="0">
                <a:solidFill>
                  <a:prstClr val="white"/>
                </a:solidFill>
              </a:rPr>
              <a:t>Hola hola hola hola hola hola hola hola hola</a:t>
            </a:r>
          </a:p>
        </p:txBody>
      </p:sp>
      <p:pic>
        <p:nvPicPr>
          <p:cNvPr id="5" name="Imagen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0351"/>
            <a:ext cx="13208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10" descr="logo-positiu_basa-01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7" y="6308725"/>
            <a:ext cx="1190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6 Conector recto"/>
          <p:cNvCxnSpPr/>
          <p:nvPr userDrawn="1"/>
        </p:nvCxnSpPr>
        <p:spPr>
          <a:xfrm>
            <a:off x="973138" y="6237288"/>
            <a:ext cx="7702550" cy="0"/>
          </a:xfrm>
          <a:prstGeom prst="line">
            <a:avLst/>
          </a:prstGeom>
          <a:ln w="127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2265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9238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3226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6985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168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11/11/2016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9597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9921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1379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131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7007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2890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2458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543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3074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515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11/11/2016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8523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626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3538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708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1404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6131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6140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0596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6045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186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11/11/2016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4686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1000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120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7924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3966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061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9326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73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9647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Documents and Settings\L271094\Escritorio\Imatge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4281" y="6072211"/>
            <a:ext cx="8667753" cy="73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Documents and Settings\L271094\Escritorio\Antonio's Files\iCIty Logo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1406" y="71415"/>
            <a:ext cx="1730849" cy="6876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idor de contingut 2"/>
          <p:cNvSpPr txBox="1">
            <a:spLocks noGrp="1"/>
          </p:cNvSpPr>
          <p:nvPr>
            <p:ph idx="4294967295"/>
          </p:nvPr>
        </p:nvSpPr>
        <p:spPr>
          <a:xfrm>
            <a:off x="500031" y="1546241"/>
            <a:ext cx="8229600" cy="1071567"/>
          </a:xfrm>
        </p:spPr>
        <p:txBody>
          <a:bodyPr anchorCtr="1"/>
          <a:lstStyle>
            <a:lvl1pPr marL="0" indent="0" algn="ctr" hangingPunct="0">
              <a:spcBef>
                <a:spcPts val="0"/>
              </a:spcBef>
              <a:buNone/>
              <a:defRPr sz="5000">
                <a:solidFill>
                  <a:srgbClr val="0A4B95"/>
                </a:solidFill>
                <a:ea typeface="Lucida Sans Unicode" pitchFamily="2"/>
                <a:cs typeface="Mangal" pitchFamily="2"/>
              </a:defRPr>
            </a:lvl1pPr>
            <a:lvl2pPr marL="0" lvl="0" indent="0" algn="ctr" hangingPunct="0">
              <a:spcBef>
                <a:spcPts val="0"/>
              </a:spcBef>
              <a:buNone/>
              <a:defRPr sz="5000" b="1">
                <a:solidFill>
                  <a:srgbClr val="0A4B95"/>
                </a:solidFill>
                <a:latin typeface="AkkuratStd" pitchFamily="34"/>
                <a:ea typeface="Lucida Sans Unicode" pitchFamily="2"/>
                <a:cs typeface="Mangal" pitchFamily="2"/>
              </a:defRPr>
            </a:lvl2pPr>
          </a:lstStyle>
          <a:p>
            <a:pPr lvl="0"/>
            <a:r>
              <a:rPr lang="ca-ES"/>
              <a:t>Title 1</a:t>
            </a:r>
          </a:p>
          <a:p>
            <a:pPr lvl="0"/>
            <a:endParaRPr lang="ca-ES"/>
          </a:p>
        </p:txBody>
      </p:sp>
      <p:sp>
        <p:nvSpPr>
          <p:cNvPr id="6" name="8 Marcador de número de diapositiva"/>
          <p:cNvSpPr txBox="1">
            <a:spLocks noGrp="1"/>
          </p:cNvSpPr>
          <p:nvPr>
            <p:ph type="sldNum" sz="quarter" idx="8"/>
          </p:nvPr>
        </p:nvSpPr>
        <p:spPr>
          <a:xfrm>
            <a:off x="8358211" y="6286519"/>
            <a:ext cx="542925" cy="365129"/>
          </a:xfrm>
        </p:spPr>
        <p:txBody>
          <a:bodyPr/>
          <a:lstStyle>
            <a:lvl1pPr>
              <a:defRPr/>
            </a:lvl1pPr>
          </a:lstStyle>
          <a:p>
            <a:fld id="{767ADEF3-46E1-40A9-A9FC-FF265344BC41}" type="slidenum">
              <a:rPr/>
              <a:pPr/>
              <a:t>‹Nº›</a:t>
            </a:fld>
            <a:endParaRPr/>
          </a:p>
        </p:txBody>
      </p:sp>
      <p:sp>
        <p:nvSpPr>
          <p:cNvPr id="7" name="9 Marcador de pie de página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pic>
        <p:nvPicPr>
          <p:cNvPr id="8" name="Picture 3" descr="C:\Documents and Settings\L271094\Escritorio\EU logo.bmp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29384" y="142848"/>
            <a:ext cx="1647072" cy="575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C:\Documents and Settings\L271094\Escritorio\CIP logo.bmp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8143901" y="142847"/>
            <a:ext cx="598539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ontenidor de contingut 2"/>
          <p:cNvSpPr txBox="1">
            <a:spLocks noGrp="1"/>
          </p:cNvSpPr>
          <p:nvPr>
            <p:ph idx="4294967295"/>
          </p:nvPr>
        </p:nvSpPr>
        <p:spPr>
          <a:xfrm>
            <a:off x="500031" y="2760692"/>
            <a:ext cx="8229600" cy="2239950"/>
          </a:xfrm>
        </p:spPr>
        <p:txBody>
          <a:bodyPr anchorCtr="1"/>
          <a:lstStyle>
            <a:lvl1pPr marL="0" indent="0" algn="ctr" hangingPunct="0">
              <a:spcBef>
                <a:spcPts val="0"/>
              </a:spcBef>
              <a:buNone/>
              <a:defRPr sz="3200">
                <a:solidFill>
                  <a:srgbClr val="0099D9"/>
                </a:solidFill>
              </a:defRPr>
            </a:lvl1pPr>
          </a:lstStyle>
          <a:p>
            <a:pPr lvl="0"/>
            <a:r>
              <a:rPr lang="ca-ES"/>
              <a:t>Sub-title</a:t>
            </a:r>
          </a:p>
        </p:txBody>
      </p:sp>
      <p:sp>
        <p:nvSpPr>
          <p:cNvPr id="11" name="Contenidor de data 3"/>
          <p:cNvSpPr txBox="1">
            <a:spLocks noGrp="1"/>
          </p:cNvSpPr>
          <p:nvPr>
            <p:ph type="dt" sz="half" idx="7"/>
          </p:nvPr>
        </p:nvSpPr>
        <p:spPr>
          <a:xfrm>
            <a:off x="457201" y="6356352"/>
            <a:ext cx="2133596" cy="365129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 dirty="0" smtClean="0">
                <a:solidFill>
                  <a:srgbClr val="1F497D"/>
                </a:solidFill>
              </a:rPr>
              <a:t>iCityProject.eu </a:t>
            </a:r>
            <a:endParaRPr lang="es-E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7157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11/11/2016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ontingut 2"/>
          <p:cNvSpPr txBox="1">
            <a:spLocks noGrp="1"/>
          </p:cNvSpPr>
          <p:nvPr>
            <p:ph idx="4294967295"/>
          </p:nvPr>
        </p:nvSpPr>
        <p:spPr>
          <a:xfrm>
            <a:off x="500031" y="1189049"/>
            <a:ext cx="8229600" cy="4525959"/>
          </a:xfrm>
        </p:spPr>
        <p:txBody>
          <a:bodyPr/>
          <a:lstStyle>
            <a:lvl1pPr marL="0" indent="0" defTabSz="449263">
              <a:spcBef>
                <a:spcPts val="0"/>
              </a:spcBef>
              <a:buNone/>
              <a:defRPr lang="en-GB" b="0">
                <a:ea typeface="Lucida Sans Unicode" pitchFamily="2"/>
                <a:cs typeface="Mangal" pitchFamily="2"/>
              </a:defRPr>
            </a:lvl1pPr>
            <a:lvl2pPr marL="0" lvl="0" indent="0" algn="ctr" defTabSz="449263" hangingPunct="0">
              <a:spcBef>
                <a:spcPts val="0"/>
              </a:spcBef>
              <a:buNone/>
              <a:defRPr b="1">
                <a:solidFill>
                  <a:srgbClr val="0A4B95"/>
                </a:solidFill>
                <a:latin typeface="AkkuratStd" pitchFamily="34"/>
                <a:ea typeface="Lucida Sans Unicode" pitchFamily="2"/>
                <a:cs typeface="Mangal" pitchFamily="2"/>
              </a:defRPr>
            </a:lvl2pPr>
          </a:lstStyle>
          <a:p>
            <a:pPr lvl="0"/>
            <a:r>
              <a:rPr lang="en-GB"/>
              <a:t>Text, text, text, text, text, text, text, text, text, text, text…</a:t>
            </a:r>
            <a:endParaRPr lang="ca-ES"/>
          </a:p>
          <a:p>
            <a:pPr lvl="0"/>
            <a:endParaRPr lang="ca-ES"/>
          </a:p>
        </p:txBody>
      </p:sp>
      <p:pic>
        <p:nvPicPr>
          <p:cNvPr id="3" name="Picture 4" descr="C:\Documents and Settings\L271094\Escritorio\Imatge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4281" y="6072211"/>
            <a:ext cx="8667753" cy="73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Documents and Settings\L271094\Escritorio\Antonio's Files\iCIty Logo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1406" y="71415"/>
            <a:ext cx="1730849" cy="6876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idor de peu de pà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" name="Contenidor de número de diapositiva 5"/>
          <p:cNvSpPr txBox="1">
            <a:spLocks noGrp="1"/>
          </p:cNvSpPr>
          <p:nvPr>
            <p:ph type="sldNum" sz="quarter" idx="8"/>
          </p:nvPr>
        </p:nvSpPr>
        <p:spPr>
          <a:xfrm>
            <a:off x="8358211" y="6286519"/>
            <a:ext cx="542925" cy="365129"/>
          </a:xfrm>
        </p:spPr>
        <p:txBody>
          <a:bodyPr/>
          <a:lstStyle>
            <a:lvl1pPr>
              <a:defRPr/>
            </a:lvl1pPr>
          </a:lstStyle>
          <a:p>
            <a:fld id="{C5589663-72EC-44D0-B4BD-0883E3E29374}" type="slidenum">
              <a:rPr/>
              <a:pPr/>
              <a:t>‹Nº›</a:t>
            </a:fld>
            <a:endParaRPr/>
          </a:p>
        </p:txBody>
      </p:sp>
      <p:sp>
        <p:nvSpPr>
          <p:cNvPr id="8" name="Títol 1"/>
          <p:cNvSpPr txBox="1">
            <a:spLocks noGrp="1"/>
          </p:cNvSpPr>
          <p:nvPr>
            <p:ph type="title"/>
          </p:nvPr>
        </p:nvSpPr>
        <p:spPr>
          <a:xfrm>
            <a:off x="1928790" y="71414"/>
            <a:ext cx="6929487" cy="642942"/>
          </a:xfrm>
          <a:noFill/>
        </p:spPr>
        <p:txBody>
          <a:bodyPr anchorCtr="0"/>
          <a:lstStyle>
            <a:lvl1pPr algn="r" defTabSz="449263">
              <a:defRPr sz="3200">
                <a:solidFill>
                  <a:srgbClr val="0A4B95"/>
                </a:solidFill>
              </a:defRPr>
            </a:lvl1pPr>
          </a:lstStyle>
          <a:p>
            <a:pPr lvl="0"/>
            <a:r>
              <a:rPr lang="ca-ES"/>
              <a:t>Title 2</a:t>
            </a:r>
          </a:p>
        </p:txBody>
      </p:sp>
      <p:sp>
        <p:nvSpPr>
          <p:cNvPr id="9" name="Contenidor de data 3"/>
          <p:cNvSpPr txBox="1">
            <a:spLocks noGrp="1"/>
          </p:cNvSpPr>
          <p:nvPr>
            <p:ph type="dt" sz="half" idx="7"/>
          </p:nvPr>
        </p:nvSpPr>
        <p:spPr>
          <a:xfrm>
            <a:off x="457201" y="6356352"/>
            <a:ext cx="2133596" cy="365129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 dirty="0" smtClean="0">
                <a:solidFill>
                  <a:srgbClr val="1F497D"/>
                </a:solidFill>
              </a:rPr>
              <a:t>iCityProject.eu </a:t>
            </a:r>
            <a:endParaRPr lang="es-E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4699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pie de página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4 Marcador de número de diapositiva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745351A-16F0-4285-BA45-C0C1149B1F4D}" type="slidenum">
              <a:rPr/>
              <a:pPr/>
              <a:t>‹Nº›</a:t>
            </a:fld>
            <a:endParaRPr/>
          </a:p>
        </p:txBody>
      </p:sp>
      <p:sp>
        <p:nvSpPr>
          <p:cNvPr id="4" name="Contenidor de data 3"/>
          <p:cNvSpPr txBox="1">
            <a:spLocks noGrp="1"/>
          </p:cNvSpPr>
          <p:nvPr>
            <p:ph type="dt" sz="half" idx="7"/>
          </p:nvPr>
        </p:nvSpPr>
        <p:spPr>
          <a:xfrm>
            <a:off x="457201" y="6356352"/>
            <a:ext cx="2133596" cy="365129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 dirty="0" smtClean="0">
                <a:solidFill>
                  <a:srgbClr val="1F497D"/>
                </a:solidFill>
              </a:rPr>
              <a:t>iCityProject.eu </a:t>
            </a:r>
            <a:endParaRPr lang="es-E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4852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8_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ontingut 2"/>
          <p:cNvSpPr txBox="1">
            <a:spLocks noGrp="1"/>
          </p:cNvSpPr>
          <p:nvPr>
            <p:ph idx="4294967295"/>
          </p:nvPr>
        </p:nvSpPr>
        <p:spPr>
          <a:xfrm>
            <a:off x="500030" y="1189049"/>
            <a:ext cx="8229600" cy="4525959"/>
          </a:xfrm>
        </p:spPr>
        <p:txBody>
          <a:bodyPr/>
          <a:lstStyle>
            <a:lvl1pPr marL="0" indent="0" defTabSz="449263">
              <a:spcBef>
                <a:spcPts val="0"/>
              </a:spcBef>
              <a:buNone/>
              <a:defRPr lang="en-GB" b="0">
                <a:ea typeface="Lucida Sans Unicode" pitchFamily="2"/>
                <a:cs typeface="Mangal" pitchFamily="2"/>
              </a:defRPr>
            </a:lvl1pPr>
            <a:lvl2pPr marL="0" lvl="0" indent="0" algn="ctr" defTabSz="449263" hangingPunct="0">
              <a:spcBef>
                <a:spcPts val="0"/>
              </a:spcBef>
              <a:buNone/>
              <a:defRPr b="1">
                <a:solidFill>
                  <a:srgbClr val="0A4B95"/>
                </a:solidFill>
                <a:latin typeface="AkkuratStd" pitchFamily="34"/>
                <a:ea typeface="Lucida Sans Unicode" pitchFamily="2"/>
                <a:cs typeface="Mangal" pitchFamily="2"/>
              </a:defRPr>
            </a:lvl2pPr>
          </a:lstStyle>
          <a:p>
            <a:pPr lvl="0"/>
            <a:r>
              <a:rPr lang="en-GB"/>
              <a:t>Text, text, text, text, text, text, text, text, text, text, text…</a:t>
            </a:r>
            <a:endParaRPr lang="ca-ES"/>
          </a:p>
          <a:p>
            <a:pPr lvl="0"/>
            <a:endParaRPr lang="ca-ES"/>
          </a:p>
        </p:txBody>
      </p:sp>
      <p:pic>
        <p:nvPicPr>
          <p:cNvPr id="3" name="Picture 4" descr="C:\Documents and Settings\L271094\Escritorio\Imatge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4280" y="6072210"/>
            <a:ext cx="8667753" cy="73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Documents and Settings\L271094\Escritorio\Antonio's Files\iCIty Logo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1405" y="71414"/>
            <a:ext cx="1730849" cy="6876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idor de data 3"/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>
                <a:solidFill>
                  <a:srgbClr val="1F497D"/>
                </a:solidFill>
              </a:rPr>
              <a:t>02/02/2012</a:t>
            </a:r>
          </a:p>
        </p:txBody>
      </p:sp>
      <p:sp>
        <p:nvSpPr>
          <p:cNvPr id="6" name="Contenidor de peu de pàgina 4"/>
          <p:cNvSpPr txBox="1">
            <a:spLocks noGrp="1"/>
          </p:cNvSpPr>
          <p:nvPr>
            <p:ph type="ftr" sz="quarter" idx="9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Contenidor de número de diapositiva 5"/>
          <p:cNvSpPr txBox="1">
            <a:spLocks noGrp="1"/>
          </p:cNvSpPr>
          <p:nvPr>
            <p:ph type="sldNum" sz="quarter" idx="8"/>
          </p:nvPr>
        </p:nvSpPr>
        <p:spPr>
          <a:xfrm>
            <a:off x="8358210" y="6286518"/>
            <a:ext cx="542925" cy="36512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5589663-72EC-44D0-B4BD-0883E3E29374}" type="slidenum">
              <a:rPr/>
              <a:pPr/>
              <a:t>‹Nº›</a:t>
            </a:fld>
            <a:endParaRPr/>
          </a:p>
        </p:txBody>
      </p:sp>
      <p:sp>
        <p:nvSpPr>
          <p:cNvPr id="8" name="Títol 1"/>
          <p:cNvSpPr txBox="1">
            <a:spLocks noGrp="1"/>
          </p:cNvSpPr>
          <p:nvPr>
            <p:ph type="title"/>
          </p:nvPr>
        </p:nvSpPr>
        <p:spPr>
          <a:xfrm>
            <a:off x="1928789" y="71414"/>
            <a:ext cx="6929487" cy="642942"/>
          </a:xfrm>
          <a:noFill/>
        </p:spPr>
        <p:txBody>
          <a:bodyPr anchorCtr="0"/>
          <a:lstStyle>
            <a:lvl1pPr algn="r" defTabSz="449263">
              <a:defRPr sz="3200">
                <a:solidFill>
                  <a:srgbClr val="0A4B95"/>
                </a:solidFill>
              </a:defRPr>
            </a:lvl1pPr>
          </a:lstStyle>
          <a:p>
            <a:pPr lvl="0"/>
            <a:r>
              <a:rPr lang="ca-ES"/>
              <a:t>Title 2</a:t>
            </a:r>
          </a:p>
        </p:txBody>
      </p:sp>
    </p:spTree>
    <p:extLst>
      <p:ext uri="{BB962C8B-B14F-4D97-AF65-F5344CB8AC3E}">
        <p14:creationId xmlns:p14="http://schemas.microsoft.com/office/powerpoint/2010/main" val="2844664702"/>
      </p:ext>
    </p:extLst>
  </p:cSld>
  <p:clrMapOvr>
    <a:masterClrMapping/>
  </p:clrMapOvr>
  <p:transition spd="med">
    <p:fade/>
  </p:transition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11/11/2016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68311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05897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71835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0151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2317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0312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683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11/11/2016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90572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393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990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6610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82009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89175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6233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38655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83894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889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t>11/11/2016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37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935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345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893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129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288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76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206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25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930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57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ítol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ca-ES"/>
              <a:t>Feu clic aquí per editar l'estil</a:t>
            </a:r>
          </a:p>
        </p:txBody>
      </p:sp>
      <p:sp>
        <p:nvSpPr>
          <p:cNvPr id="3" name="Contenidor de text 2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ca-ES"/>
              <a:t>Feu clic aquí per editar els estils de text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5" name="Contenidor de peu de pàgina 4"/>
          <p:cNvSpPr txBox="1">
            <a:spLocks noGrp="1"/>
          </p:cNvSpPr>
          <p:nvPr>
            <p:ph type="ftr" sz="quarter" idx="3"/>
          </p:nvPr>
        </p:nvSpPr>
        <p:spPr>
          <a:xfrm>
            <a:off x="3124204" y="6356352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44926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a-ES" sz="1200" b="0" i="0" u="none" strike="noStrike" kern="1200" cap="none" spc="0" baseline="0">
                <a:solidFill>
                  <a:srgbClr val="898989"/>
                </a:solidFill>
                <a:uFillTx/>
                <a:latin typeface="Arial"/>
                <a:ea typeface="ＭＳ Ｐゴシック" pitchFamily="48"/>
              </a:defRPr>
            </a:lvl1pPr>
          </a:lstStyle>
          <a:p>
            <a:endParaRPr/>
          </a:p>
        </p:txBody>
      </p:sp>
      <p:sp>
        <p:nvSpPr>
          <p:cNvPr id="6" name="Contenidor de número de diapositiva 5"/>
          <p:cNvSpPr txBox="1">
            <a:spLocks noGrp="1"/>
          </p:cNvSpPr>
          <p:nvPr>
            <p:ph type="sldNum" sz="quarter" idx="4"/>
          </p:nvPr>
        </p:nvSpPr>
        <p:spPr>
          <a:xfrm>
            <a:off x="8143876" y="6356352"/>
            <a:ext cx="542925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44926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Arial"/>
                <a:ea typeface="ＭＳ Ｐゴシック" pitchFamily="48"/>
              </a:defRPr>
            </a:lvl1pPr>
          </a:lstStyle>
          <a:p>
            <a:fld id="{B02F8232-9AD9-4438-B7DD-0FA67FB6DC13}" type="slidenum">
              <a:rPr/>
              <a:pPr/>
              <a:t>‹Nº›</a:t>
            </a:fld>
            <a:endParaRPr/>
          </a:p>
        </p:txBody>
      </p:sp>
      <p:sp>
        <p:nvSpPr>
          <p:cNvPr id="7" name="Contenidor de data 3"/>
          <p:cNvSpPr txBox="1">
            <a:spLocks noGrp="1"/>
          </p:cNvSpPr>
          <p:nvPr>
            <p:ph type="dt" sz="half" idx="2"/>
          </p:nvPr>
        </p:nvSpPr>
        <p:spPr>
          <a:xfrm>
            <a:off x="457201" y="6356352"/>
            <a:ext cx="2133596" cy="36512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 dirty="0" smtClean="0">
                <a:solidFill>
                  <a:srgbClr val="1F497D"/>
                </a:solidFill>
              </a:rPr>
              <a:t>iCityProject.eu </a:t>
            </a:r>
            <a:endParaRPr lang="es-E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51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814" r:id="rId5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ca-ES" sz="5000" b="1" i="0" u="none" strike="noStrike" kern="1200" cap="none" spc="0" baseline="0">
          <a:solidFill>
            <a:srgbClr val="FFFFFF"/>
          </a:solidFill>
          <a:uFillTx/>
          <a:latin typeface="AkkuratStd" pitchFamily="34"/>
          <a:cs typeface="Arial" pitchFamily="34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ca-ES" sz="2400" b="1" i="0" u="none" strike="noStrike" kern="1200" cap="none" spc="0" baseline="0">
          <a:solidFill>
            <a:srgbClr val="000000"/>
          </a:solidFill>
          <a:uFillTx/>
          <a:latin typeface="AkkuratStd" pitchFamily="34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–"/>
        <a:tabLst/>
        <a:defRPr lang="ca-E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ca-E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–"/>
        <a:tabLst/>
        <a:defRPr lang="ca-E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»"/>
        <a:tabLst/>
        <a:defRPr lang="ca-E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774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3.0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hyperlink" Target="http://www.desidedatum.com/" TargetMode="Externa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desidedatum.com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desidedatum.com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desidedatum.com/" TargetMode="Externa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desidedatum.com/" TargetMode="Externa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desidedatum.com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rt.com/news/snowden-mep-invite-nsa-146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.jpeg"/><Relationship Id="rId4" Type="http://schemas.openxmlformats.org/officeDocument/2006/relationships/hyperlink" Target="http://desidedatum.com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.jpeg"/><Relationship Id="rId4" Type="http://schemas.openxmlformats.org/officeDocument/2006/relationships/hyperlink" Target="http://desidedatum.com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desidedatum.com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desidedatum.com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ccaa.elpais.com/ccaa/2015/11/12/catalunya/1447357244_337728.html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crookedtimber.org/2012/07/05/open-data-the-democratic-imperative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hyperlink" Target="http://desidedatum.com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desidedatum.com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desidedatum.com/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ystems-thinking.org/dikw/dikw.htm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han.com/thoughts/unified/3.html" TargetMode="External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desidedatum.com/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desidedatum.com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desidedatum.com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desidedatum.com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desidedatum.com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desidedatum.com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desidedatum.com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desidedatum.com/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desidedatum.com/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36.gif"/><Relationship Id="rId4" Type="http://schemas.openxmlformats.org/officeDocument/2006/relationships/image" Target="../media/image1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d.com/talks/bono_the_good_news_on_poverty_yes_there_s_good_news.html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2.jpeg"/><Relationship Id="rId4" Type="http://schemas.openxmlformats.org/officeDocument/2006/relationships/hyperlink" Target="http://desidedatum.com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desidedatum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desidedatum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desidedatum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desidedatum.co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desidedatum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desidedatum.com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desidedatum.com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unpan1.un.org/intradoc/groups/public/documents/un-dpadm/unpan050347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12.jpeg"/><Relationship Id="rId4" Type="http://schemas.openxmlformats.org/officeDocument/2006/relationships/hyperlink" Target="http://desidedatum.com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12.jpeg"/><Relationship Id="rId4" Type="http://schemas.openxmlformats.org/officeDocument/2006/relationships/hyperlink" Target="http://desidedatum.com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eadminblog.net/2013/05/06/social-data-papel-administracion-sociedad-dato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36.gi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2.jpeg"/><Relationship Id="rId4" Type="http://schemas.openxmlformats.org/officeDocument/2006/relationships/hyperlink" Target="http://desidedatum.com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datos.gob.es/datos/?q=aviso-legal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desidedatum.com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e.es/boe/dias/2007/11/17/pdfs/A47160-47165.pdf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4" Type="http://schemas.openxmlformats.org/officeDocument/2006/relationships/hyperlink" Target="http://boe.es/boe/dias/2011/11/08/pdfs/BOE-A-2011-17560.pdf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e.es/diario_boe/txt.php?id=DOUE-L-2013-81251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4" Type="http://schemas.openxmlformats.org/officeDocument/2006/relationships/hyperlink" Target="http://www.aenor.es/aenor/actualidad/actualidad/noticias.asp?campo=1&amp;codigo=35264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Relationship Id="rId4" Type="http://schemas.openxmlformats.org/officeDocument/2006/relationships/hyperlink" Target="http://administracionelectronica.gob.es/ctt/eni#.V4T736JwE5w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desidedatum.com/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7.xml"/><Relationship Id="rId5" Type="http://schemas.openxmlformats.org/officeDocument/2006/relationships/hyperlink" Target="http://www.mckinsey.com/insights/business_technology/open_data_unlocking_innovation_and_performance_with_liquid_information" TargetMode="External"/><Relationship Id="rId4" Type="http://schemas.openxmlformats.org/officeDocument/2006/relationships/image" Target="../media/image1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Zf5C0H8teE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hyperlink" Target="http://desidedatum.com/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desidedatum.com/" TargetMode="External"/><Relationship Id="rId2" Type="http://schemas.openxmlformats.org/officeDocument/2006/relationships/hyperlink" Target="http://www.slideshare.net/carlosiglesiasmoro/el-valor-de-los-datos-abierto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desidedatum.com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desidedatum.com/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http://desidedatum.com/" TargetMode="External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1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desidedatum.com/" TargetMode="External"/><Relationship Id="rId1" Type="http://schemas.openxmlformats.org/officeDocument/2006/relationships/slideLayout" Target="../slideLayouts/slideLayout6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hare.net/alorza/zaragoza-transparenciaopendata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lideshare.net/alorza/zaragoza-transparenciaopendata" TargetMode="External"/><Relationship Id="rId1" Type="http://schemas.openxmlformats.org/officeDocument/2006/relationships/slideLayout" Target="../slideLayouts/slideLayout11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hare.net/alorza/zaragoza-transparenciaopendata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red.gnoss.com/comunidad/OpenData" TargetMode="Externa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opendatacharter.net/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1.xml"/><Relationship Id="rId5" Type="http://schemas.openxmlformats.org/officeDocument/2006/relationships/image" Target="../media/image10.jpeg"/><Relationship Id="rId4" Type="http://schemas.openxmlformats.org/officeDocument/2006/relationships/hyperlink" Target="http://www.desidedatum.com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desidedatum.com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sidedatum.com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desidedatum.com/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desidedatum.com/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desidedatum.com/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desidedatum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atos.gob.mx/impacto/noticias/temporada-huracanes-2016.html" TargetMode="External"/><Relationship Id="rId4" Type="http://schemas.openxmlformats.org/officeDocument/2006/relationships/image" Target="../media/image8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euroalert.net/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hyperlink" Target="http://desidedatum.com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desidedatum.com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desidedatum.com/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sncf.com/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hyperlink" Target="http://desidedatum.com/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desidedatum.com/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12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desidedatum.com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hyperlink" Target="http://www.desidedatum.com/" TargetMode="External"/><Relationship Id="rId4" Type="http://schemas.openxmlformats.org/officeDocument/2006/relationships/image" Target="../media/image9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desidedatum.com/" TargetMode="External"/><Relationship Id="rId1" Type="http://schemas.openxmlformats.org/officeDocument/2006/relationships/slideLayout" Target="../slideLayouts/slideLayout8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://desidedatum.com/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2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8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sidedatum.com/" TargetMode="External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3.0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hyperlink" Target="http://www.desidedatum.com/" TargetMode="Externa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QuadreDeText 9"/>
          <p:cNvSpPr txBox="1"/>
          <p:nvPr/>
        </p:nvSpPr>
        <p:spPr>
          <a:xfrm>
            <a:off x="0" y="6453916"/>
            <a:ext cx="8748464" cy="21544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marL="180975">
              <a:tabLst>
                <a:tab pos="8158163" algn="l"/>
                <a:tab pos="8699500" algn="l"/>
              </a:tabLst>
            </a:pPr>
            <a:r>
              <a:rPr lang="es-ES" sz="800" noProof="1" smtClean="0"/>
              <a:t>“Flow_IMG_2232”; </a:t>
            </a:r>
            <a:r>
              <a:rPr lang="es-ES" sz="800" noProof="1"/>
              <a:t>CC </a:t>
            </a:r>
            <a:r>
              <a:rPr lang="es-ES" sz="800" noProof="1" smtClean="0"/>
              <a:t>BY-ND </a:t>
            </a:r>
            <a:r>
              <a:rPr lang="es-ES" sz="800" noProof="1"/>
              <a:t>2.0 by HJSP82: https://www.flickr.com/photos/hjsp8/3602893869</a:t>
            </a:r>
            <a:r>
              <a:rPr lang="es-ES" sz="800" noProof="1" smtClean="0"/>
              <a:t>/ </a:t>
            </a:r>
            <a:endParaRPr lang="es-ES" sz="800" noProof="1"/>
          </a:p>
        </p:txBody>
      </p:sp>
      <p:sp>
        <p:nvSpPr>
          <p:cNvPr id="12" name="QuadreDeText 9"/>
          <p:cNvSpPr txBox="1"/>
          <p:nvPr/>
        </p:nvSpPr>
        <p:spPr>
          <a:xfrm>
            <a:off x="0" y="5661248"/>
            <a:ext cx="8748464" cy="646331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marL="811213" algn="r">
              <a:tabLst>
                <a:tab pos="8158163" algn="l"/>
                <a:tab pos="8699500" algn="l"/>
              </a:tabLst>
            </a:pPr>
            <a:r>
              <a:rPr lang="en-GB" sz="1200" b="1" dirty="0" smtClean="0"/>
              <a:t>Marc </a:t>
            </a:r>
            <a:r>
              <a:rPr lang="en-GB" sz="1200" b="1" dirty="0" err="1" smtClean="0"/>
              <a:t>Garriga</a:t>
            </a:r>
            <a:r>
              <a:rPr lang="en-GB" sz="1200" b="1" dirty="0" smtClean="0"/>
              <a:t> Portolà (@</a:t>
            </a:r>
            <a:r>
              <a:rPr lang="en-GB" sz="1200" b="1" dirty="0" err="1" smtClean="0"/>
              <a:t>mgarrigap</a:t>
            </a:r>
            <a:r>
              <a:rPr lang="en-GB" sz="1200" b="1" dirty="0" smtClean="0"/>
              <a:t>)</a:t>
            </a:r>
            <a:endParaRPr lang="en-GB" sz="1200" dirty="0" smtClean="0"/>
          </a:p>
          <a:p>
            <a:pPr marL="811213" algn="r">
              <a:tabLst>
                <a:tab pos="8699500" algn="l"/>
              </a:tabLst>
            </a:pPr>
            <a:r>
              <a:rPr lang="es-ES" sz="1200" b="1" noProof="1" smtClean="0"/>
              <a:t>Jornadas Insulares de Transparencia y Buen Gobierno </a:t>
            </a:r>
            <a:endParaRPr lang="es-ES" sz="1200" noProof="1" smtClean="0"/>
          </a:p>
          <a:p>
            <a:pPr marL="811213" algn="r">
              <a:tabLst>
                <a:tab pos="8699500" algn="l"/>
              </a:tabLst>
            </a:pPr>
            <a:r>
              <a:rPr lang="es-ES" sz="1200" noProof="1" smtClean="0"/>
              <a:t>Círculo de Bellas Artes, Santa Cruz de Tenerife, 10 y 11</a:t>
            </a:r>
            <a:r>
              <a:rPr lang="es-ES" sz="1200" noProof="1"/>
              <a:t> </a:t>
            </a:r>
            <a:r>
              <a:rPr lang="es-ES" sz="1200" noProof="1" smtClean="0"/>
              <a:t>de noviembre de 2016</a:t>
            </a:r>
          </a:p>
        </p:txBody>
      </p:sp>
      <p:pic>
        <p:nvPicPr>
          <p:cNvPr id="13" name="4 Imagen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229200"/>
            <a:ext cx="792088" cy="279031"/>
          </a:xfrm>
          <a:prstGeom prst="rect">
            <a:avLst/>
          </a:prstGeom>
        </p:spPr>
      </p:pic>
      <p:sp>
        <p:nvSpPr>
          <p:cNvPr id="14" name="QuadreDeText 9"/>
          <p:cNvSpPr txBox="1"/>
          <p:nvPr/>
        </p:nvSpPr>
        <p:spPr>
          <a:xfrm>
            <a:off x="0" y="4365104"/>
            <a:ext cx="8748464" cy="73866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marL="811213" algn="r">
              <a:tabLst>
                <a:tab pos="8158163" algn="l"/>
                <a:tab pos="8699500" algn="l"/>
              </a:tabLst>
            </a:pPr>
            <a:r>
              <a:rPr lang="es-ES" sz="2200" b="1" noProof="1" smtClean="0">
                <a:solidFill>
                  <a:srgbClr val="C00000"/>
                </a:solidFill>
              </a:rPr>
              <a:t>Cómo dar valor a los datos públicos</a:t>
            </a:r>
            <a:r>
              <a:rPr lang="es-ES" sz="2000" b="1" noProof="1" smtClean="0">
                <a:solidFill>
                  <a:schemeClr val="bg1"/>
                </a:solidFill>
              </a:rPr>
              <a:t> </a:t>
            </a:r>
          </a:p>
          <a:p>
            <a:pPr marL="811213" algn="r">
              <a:tabLst>
                <a:tab pos="8158163" algn="l"/>
                <a:tab pos="8699500" algn="l"/>
              </a:tabLst>
            </a:pPr>
            <a:r>
              <a:rPr lang="es-ES" sz="2000" b="1" noProof="1" smtClean="0"/>
              <a:t>Presentación focalizada al concepto de DATOS ABIERTOS (Open Data)</a:t>
            </a:r>
            <a:endParaRPr lang="es-ES" sz="2000" noProof="1" smtClean="0"/>
          </a:p>
        </p:txBody>
      </p:sp>
      <p:pic>
        <p:nvPicPr>
          <p:cNvPr id="15" name="Imatge 7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5233769"/>
            <a:ext cx="997364" cy="286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106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7" r="2508"/>
          <a:stretch/>
        </p:blipFill>
        <p:spPr bwMode="auto">
          <a:xfrm>
            <a:off x="1" y="-27384"/>
            <a:ext cx="1260092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 Imagen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39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8680" y="0"/>
            <a:ext cx="12241674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6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dirty="0" smtClean="0">
                <a:solidFill>
                  <a:schemeClr val="bg1"/>
                </a:solidFill>
              </a:rPr>
              <a:t>Objetivos: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Datos… ¿el nuevo “El Dorado”?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Definición de Open Data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Open Data vs Transparencia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Open Data también en el sector privado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Buenas prácticas.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Ejemplos y más ejemplos…</a:t>
            </a:r>
          </a:p>
          <a:p>
            <a:pPr marL="0" indent="0">
              <a:buNone/>
            </a:pPr>
            <a:endParaRPr lang="es-E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ES" dirty="0" smtClean="0">
                <a:solidFill>
                  <a:schemeClr val="bg1"/>
                </a:solidFill>
              </a:rPr>
              <a:t>Open Data no sirve de nada si al cliente (ciudadano) no le solucionas/mejoras algún problema.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5" name="4 Imagen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8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dirty="0" smtClean="0">
                <a:solidFill>
                  <a:schemeClr val="bg1"/>
                </a:solidFill>
              </a:rPr>
              <a:t>Objetivo principal: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E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ES" dirty="0" smtClean="0">
                <a:solidFill>
                  <a:schemeClr val="bg1"/>
                </a:solidFill>
              </a:rPr>
              <a:t>Open Data es una </a:t>
            </a:r>
            <a:r>
              <a:rPr lang="es-ES" b="1" dirty="0" smtClean="0">
                <a:solidFill>
                  <a:schemeClr val="bg1"/>
                </a:solidFill>
              </a:rPr>
              <a:t>gran oportunidad</a:t>
            </a:r>
            <a:r>
              <a:rPr lang="es-ES" dirty="0" smtClean="0">
                <a:solidFill>
                  <a:schemeClr val="bg1"/>
                </a:solidFill>
              </a:rPr>
              <a:t> para los profesionales gestores </a:t>
            </a:r>
            <a:r>
              <a:rPr lang="es-ES" dirty="0">
                <a:solidFill>
                  <a:schemeClr val="bg1"/>
                </a:solidFill>
              </a:rPr>
              <a:t>de información </a:t>
            </a:r>
            <a:r>
              <a:rPr lang="es-ES" dirty="0" smtClean="0">
                <a:solidFill>
                  <a:schemeClr val="bg1"/>
                </a:solidFill>
              </a:rPr>
              <a:t>(profesionales que recopilan</a:t>
            </a:r>
            <a:r>
              <a:rPr lang="es-ES" dirty="0">
                <a:solidFill>
                  <a:schemeClr val="bg1"/>
                </a:solidFill>
              </a:rPr>
              <a:t>, </a:t>
            </a:r>
            <a:r>
              <a:rPr lang="es-ES" dirty="0" smtClean="0">
                <a:solidFill>
                  <a:schemeClr val="bg1"/>
                </a:solidFill>
              </a:rPr>
              <a:t>organizan </a:t>
            </a:r>
            <a:r>
              <a:rPr lang="es-ES" dirty="0">
                <a:solidFill>
                  <a:schemeClr val="bg1"/>
                </a:solidFill>
              </a:rPr>
              <a:t>y </a:t>
            </a:r>
            <a:r>
              <a:rPr lang="es-ES" dirty="0" smtClean="0">
                <a:solidFill>
                  <a:schemeClr val="bg1"/>
                </a:solidFill>
              </a:rPr>
              <a:t>gestionan documentos </a:t>
            </a:r>
            <a:r>
              <a:rPr lang="es-ES" dirty="0">
                <a:solidFill>
                  <a:schemeClr val="bg1"/>
                </a:solidFill>
              </a:rPr>
              <a:t>o datos informativos).</a:t>
            </a:r>
          </a:p>
        </p:txBody>
      </p:sp>
      <p:pic>
        <p:nvPicPr>
          <p:cNvPr id="5" name="4 Imagen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8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/>
          <a:stretch/>
        </p:blipFill>
        <p:spPr bwMode="auto">
          <a:xfrm>
            <a:off x="0" y="0"/>
            <a:ext cx="5652120" cy="688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QuadreDeText 9"/>
          <p:cNvSpPr txBox="1"/>
          <p:nvPr/>
        </p:nvSpPr>
        <p:spPr>
          <a:xfrm>
            <a:off x="0" y="2924944"/>
            <a:ext cx="8748464" cy="187743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063750">
              <a:tabLst>
                <a:tab pos="8158163" algn="l"/>
                <a:tab pos="8699500" algn="l"/>
              </a:tabLst>
            </a:pPr>
            <a:r>
              <a:rPr lang="es-ES" sz="5800" b="1" noProof="1" smtClean="0">
                <a:solidFill>
                  <a:srgbClr val="C00000"/>
                </a:solidFill>
              </a:rPr>
              <a:t>Somos unos grandes productores de datos</a:t>
            </a:r>
            <a:endParaRPr lang="es-ES" sz="5800" noProof="1" smtClean="0">
              <a:solidFill>
                <a:srgbClr val="C00000"/>
              </a:solidFill>
            </a:endParaRPr>
          </a:p>
        </p:txBody>
      </p:sp>
      <p:sp>
        <p:nvSpPr>
          <p:cNvPr id="7" name="QuadreDeText 9"/>
          <p:cNvSpPr txBox="1"/>
          <p:nvPr/>
        </p:nvSpPr>
        <p:spPr>
          <a:xfrm>
            <a:off x="0" y="6525924"/>
            <a:ext cx="8748464" cy="215444"/>
          </a:xfrm>
          <a:prstGeom prst="rect">
            <a:avLst/>
          </a:prstGeom>
          <a:solidFill>
            <a:schemeClr val="bg1">
              <a:alpha val="32000"/>
            </a:schemeClr>
          </a:solidFill>
        </p:spPr>
        <p:txBody>
          <a:bodyPr wrap="square" rtlCol="0">
            <a:spAutoFit/>
          </a:bodyPr>
          <a:lstStyle/>
          <a:p>
            <a:pPr marL="180975">
              <a:tabLst>
                <a:tab pos="8158163" algn="l"/>
                <a:tab pos="8699500" algn="l"/>
              </a:tabLst>
            </a:pPr>
            <a:r>
              <a:rPr lang="es-ES" sz="800" noProof="1" smtClean="0">
                <a:solidFill>
                  <a:prstClr val="black"/>
                </a:solidFill>
              </a:rPr>
              <a:t>“Alarm Clock 2”; </a:t>
            </a:r>
            <a:r>
              <a:rPr lang="es-ES" sz="800" noProof="1">
                <a:solidFill>
                  <a:prstClr val="black"/>
                </a:solidFill>
              </a:rPr>
              <a:t>CC </a:t>
            </a:r>
            <a:r>
              <a:rPr lang="es-ES" sz="800" noProof="1" smtClean="0">
                <a:solidFill>
                  <a:prstClr val="black"/>
                </a:solidFill>
              </a:rPr>
              <a:t>BY </a:t>
            </a:r>
            <a:r>
              <a:rPr lang="es-ES" sz="800" noProof="1">
                <a:solidFill>
                  <a:prstClr val="black"/>
                </a:solidFill>
              </a:rPr>
              <a:t>2.0 by Alan Cleaver: https://www.flickr.com/photos/alancleaver/4293345629/</a:t>
            </a:r>
          </a:p>
        </p:txBody>
      </p:sp>
      <p:pic>
        <p:nvPicPr>
          <p:cNvPr id="8" name="7 Imagen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9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6" r="2631" b="4320"/>
          <a:stretch/>
        </p:blipFill>
        <p:spPr bwMode="auto">
          <a:xfrm>
            <a:off x="-108520" y="0"/>
            <a:ext cx="9429941" cy="700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QuadreDeText 9"/>
          <p:cNvSpPr txBox="1"/>
          <p:nvPr/>
        </p:nvSpPr>
        <p:spPr>
          <a:xfrm>
            <a:off x="0" y="2924944"/>
            <a:ext cx="8748464" cy="181588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063750">
              <a:tabLst>
                <a:tab pos="8158163" algn="l"/>
                <a:tab pos="8699500" algn="l"/>
              </a:tabLst>
            </a:pPr>
            <a:r>
              <a:rPr lang="es-ES" sz="5600" b="1" noProof="1" smtClean="0">
                <a:solidFill>
                  <a:srgbClr val="C00000"/>
                </a:solidFill>
              </a:rPr>
              <a:t>Vivimos en la Sociedad de los Datos</a:t>
            </a:r>
            <a:endParaRPr lang="es-ES" sz="5600" noProof="1" smtClean="0">
              <a:solidFill>
                <a:srgbClr val="C00000"/>
              </a:solidFill>
            </a:endParaRPr>
          </a:p>
        </p:txBody>
      </p:sp>
      <p:sp>
        <p:nvSpPr>
          <p:cNvPr id="6" name="12 CuadroTexto"/>
          <p:cNvSpPr txBox="1"/>
          <p:nvPr/>
        </p:nvSpPr>
        <p:spPr>
          <a:xfrm>
            <a:off x="-108520" y="9872"/>
            <a:ext cx="353943" cy="687551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vert270" wrap="square" rtlCol="0">
            <a:spAutoFit/>
          </a:bodyPr>
          <a:lstStyle/>
          <a:p>
            <a:r>
              <a:rPr lang="ca-ES" sz="1100" dirty="0">
                <a:solidFill>
                  <a:prstClr val="black"/>
                </a:solidFill>
                <a:hlinkClick r:id="rId3"/>
              </a:rPr>
              <a:t>http://rt.com/news/snowden-mep-invite-nsa-146</a:t>
            </a:r>
            <a:r>
              <a:rPr lang="ca-ES" sz="1100" dirty="0" smtClean="0">
                <a:solidFill>
                  <a:prstClr val="black"/>
                </a:solidFill>
                <a:hlinkClick r:id="rId3"/>
              </a:rPr>
              <a:t>/</a:t>
            </a:r>
            <a:r>
              <a:rPr lang="ca-ES" sz="1100" dirty="0" smtClean="0">
                <a:solidFill>
                  <a:prstClr val="black"/>
                </a:solidFill>
              </a:rPr>
              <a:t> </a:t>
            </a:r>
            <a:endParaRPr lang="ca-ES" sz="1100" dirty="0">
              <a:solidFill>
                <a:prstClr val="black"/>
              </a:solidFill>
            </a:endParaRPr>
          </a:p>
        </p:txBody>
      </p:sp>
      <p:pic>
        <p:nvPicPr>
          <p:cNvPr id="7" name="6 Imagen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0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867275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QuadreDeText 9"/>
          <p:cNvSpPr txBox="1"/>
          <p:nvPr/>
        </p:nvSpPr>
        <p:spPr>
          <a:xfrm>
            <a:off x="0" y="6525924"/>
            <a:ext cx="8748464" cy="215444"/>
          </a:xfrm>
          <a:prstGeom prst="rect">
            <a:avLst/>
          </a:prstGeom>
          <a:solidFill>
            <a:schemeClr val="bg1">
              <a:alpha val="32000"/>
            </a:schemeClr>
          </a:solidFill>
        </p:spPr>
        <p:txBody>
          <a:bodyPr wrap="square" rtlCol="0">
            <a:spAutoFit/>
          </a:bodyPr>
          <a:lstStyle/>
          <a:p>
            <a:pPr marL="180975">
              <a:tabLst>
                <a:tab pos="8158163" algn="l"/>
                <a:tab pos="8699500" algn="l"/>
              </a:tabLst>
            </a:pPr>
            <a:r>
              <a:rPr lang="es-ES" sz="800" noProof="1" smtClean="0">
                <a:solidFill>
                  <a:prstClr val="white"/>
                </a:solidFill>
              </a:rPr>
              <a:t>“Flow_IMG_2232”; </a:t>
            </a:r>
            <a:r>
              <a:rPr lang="es-ES" sz="800" noProof="1">
                <a:solidFill>
                  <a:prstClr val="white"/>
                </a:solidFill>
              </a:rPr>
              <a:t>CC </a:t>
            </a:r>
            <a:r>
              <a:rPr lang="es-ES" sz="800" noProof="1" smtClean="0">
                <a:solidFill>
                  <a:prstClr val="white"/>
                </a:solidFill>
              </a:rPr>
              <a:t>BY-ND </a:t>
            </a:r>
            <a:r>
              <a:rPr lang="es-ES" sz="800" noProof="1">
                <a:solidFill>
                  <a:prstClr val="white"/>
                </a:solidFill>
              </a:rPr>
              <a:t>2.0 by HJSP82: https://www.flickr.com/photos/hjsp8/3602893869</a:t>
            </a:r>
            <a:r>
              <a:rPr lang="es-ES" sz="800" noProof="1" smtClean="0">
                <a:solidFill>
                  <a:prstClr val="white"/>
                </a:solidFill>
              </a:rPr>
              <a:t>/ </a:t>
            </a:r>
            <a:endParaRPr lang="es-ES" sz="800" noProof="1">
              <a:solidFill>
                <a:prstClr val="white"/>
              </a:solidFill>
            </a:endParaRPr>
          </a:p>
        </p:txBody>
      </p:sp>
      <p:sp>
        <p:nvSpPr>
          <p:cNvPr id="7" name="QuadreDeText 9"/>
          <p:cNvSpPr txBox="1"/>
          <p:nvPr/>
        </p:nvSpPr>
        <p:spPr>
          <a:xfrm>
            <a:off x="0" y="2924944"/>
            <a:ext cx="8748464" cy="193899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063750">
              <a:tabLst>
                <a:tab pos="8158163" algn="l"/>
                <a:tab pos="8699500" algn="l"/>
              </a:tabLst>
            </a:pPr>
            <a:r>
              <a:rPr lang="es-ES" sz="6000" b="1" noProof="1" smtClean="0">
                <a:solidFill>
                  <a:srgbClr val="C00000"/>
                </a:solidFill>
              </a:rPr>
              <a:t>Se dice que son el nuevo petróleo</a:t>
            </a:r>
            <a:endParaRPr lang="es-ES" sz="2400" noProof="1" smtClean="0">
              <a:solidFill>
                <a:srgbClr val="C00000"/>
              </a:solidFill>
            </a:endParaRPr>
          </a:p>
        </p:txBody>
      </p:sp>
      <p:pic>
        <p:nvPicPr>
          <p:cNvPr id="9" name="8 Imagen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27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0"/>
            <a:ext cx="10237286" cy="6854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QuadreDeText 9"/>
          <p:cNvSpPr txBox="1"/>
          <p:nvPr/>
        </p:nvSpPr>
        <p:spPr>
          <a:xfrm>
            <a:off x="0" y="6525924"/>
            <a:ext cx="8748464" cy="215444"/>
          </a:xfrm>
          <a:prstGeom prst="rect">
            <a:avLst/>
          </a:prstGeom>
          <a:solidFill>
            <a:schemeClr val="bg1">
              <a:alpha val="32000"/>
            </a:schemeClr>
          </a:solidFill>
        </p:spPr>
        <p:txBody>
          <a:bodyPr wrap="square" rtlCol="0">
            <a:spAutoFit/>
          </a:bodyPr>
          <a:lstStyle/>
          <a:p>
            <a:pPr marL="180975">
              <a:tabLst>
                <a:tab pos="8158163" algn="l"/>
                <a:tab pos="8699500" algn="l"/>
              </a:tabLst>
            </a:pPr>
            <a:r>
              <a:rPr lang="es-ES" sz="800" noProof="1">
                <a:solidFill>
                  <a:prstClr val="white"/>
                </a:solidFill>
              </a:rPr>
              <a:t>“CEPSA Refinery Gibraltar-San Roque”; CC </a:t>
            </a:r>
            <a:r>
              <a:rPr lang="es-ES" sz="800" noProof="1" smtClean="0">
                <a:solidFill>
                  <a:prstClr val="white"/>
                </a:solidFill>
              </a:rPr>
              <a:t>BY-SA </a:t>
            </a:r>
            <a:r>
              <a:rPr lang="es-ES" sz="800" noProof="1">
                <a:solidFill>
                  <a:prstClr val="white"/>
                </a:solidFill>
              </a:rPr>
              <a:t>2.0 by JSSZ: https://commons.wikimedia.org/wiki/File:Refiner%C3%ADa_Gibraltar-San_Roque.jpg </a:t>
            </a:r>
          </a:p>
        </p:txBody>
      </p:sp>
      <p:sp>
        <p:nvSpPr>
          <p:cNvPr id="7" name="QuadreDeText 9"/>
          <p:cNvSpPr txBox="1"/>
          <p:nvPr/>
        </p:nvSpPr>
        <p:spPr>
          <a:xfrm>
            <a:off x="0" y="2924944"/>
            <a:ext cx="8748464" cy="193899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063750">
              <a:tabLst>
                <a:tab pos="8158163" algn="l"/>
                <a:tab pos="8699500" algn="l"/>
              </a:tabLst>
            </a:pPr>
            <a:r>
              <a:rPr lang="es-ES" sz="6000" b="1" noProof="1" smtClean="0">
                <a:solidFill>
                  <a:srgbClr val="C00000"/>
                </a:solidFill>
              </a:rPr>
              <a:t>¡Necesitamos “refinar” los datos!</a:t>
            </a:r>
            <a:endParaRPr lang="es-ES" sz="2400" noProof="1" smtClean="0">
              <a:solidFill>
                <a:srgbClr val="C00000"/>
              </a:solidFill>
            </a:endParaRPr>
          </a:p>
        </p:txBody>
      </p:sp>
      <p:pic>
        <p:nvPicPr>
          <p:cNvPr id="9" name="8 Imagen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7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6792" y="9204"/>
            <a:ext cx="14257584" cy="80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QuadreDeText 9"/>
          <p:cNvSpPr txBox="1"/>
          <p:nvPr/>
        </p:nvSpPr>
        <p:spPr>
          <a:xfrm>
            <a:off x="0" y="6525924"/>
            <a:ext cx="8748464" cy="215444"/>
          </a:xfrm>
          <a:prstGeom prst="rect">
            <a:avLst/>
          </a:prstGeom>
          <a:solidFill>
            <a:schemeClr val="bg1">
              <a:alpha val="32000"/>
            </a:schemeClr>
          </a:solidFill>
        </p:spPr>
        <p:txBody>
          <a:bodyPr wrap="square" rtlCol="0">
            <a:spAutoFit/>
          </a:bodyPr>
          <a:lstStyle/>
          <a:p>
            <a:pPr marL="180975">
              <a:tabLst>
                <a:tab pos="8158163" algn="l"/>
                <a:tab pos="8699500" algn="l"/>
              </a:tabLst>
            </a:pPr>
            <a:r>
              <a:rPr lang="es-ES" sz="800" noProof="1">
                <a:solidFill>
                  <a:prstClr val="white"/>
                </a:solidFill>
              </a:rPr>
              <a:t>“CEPSA Refinery Gibraltar-San Roque”; CC </a:t>
            </a:r>
            <a:r>
              <a:rPr lang="es-ES" sz="800" noProof="1" smtClean="0">
                <a:solidFill>
                  <a:prstClr val="white"/>
                </a:solidFill>
              </a:rPr>
              <a:t>BY-SA </a:t>
            </a:r>
            <a:r>
              <a:rPr lang="es-ES" sz="800" noProof="1">
                <a:solidFill>
                  <a:prstClr val="white"/>
                </a:solidFill>
              </a:rPr>
              <a:t>2.0 by JSSZ: https://commons.wikimedia.org/wiki/File:Refiner%C3%ADa_Gibraltar-San_Roque.jpg </a:t>
            </a:r>
          </a:p>
        </p:txBody>
      </p:sp>
      <p:sp>
        <p:nvSpPr>
          <p:cNvPr id="7" name="QuadreDeText 9"/>
          <p:cNvSpPr txBox="1"/>
          <p:nvPr/>
        </p:nvSpPr>
        <p:spPr>
          <a:xfrm>
            <a:off x="0" y="2924944"/>
            <a:ext cx="8748464" cy="193899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063750">
              <a:tabLst>
                <a:tab pos="8158163" algn="l"/>
                <a:tab pos="8699500" algn="l"/>
              </a:tabLst>
            </a:pPr>
            <a:r>
              <a:rPr lang="es-ES" sz="6000" b="1" noProof="1" smtClean="0">
                <a:solidFill>
                  <a:srgbClr val="C00000"/>
                </a:solidFill>
              </a:rPr>
              <a:t>Incluso podemos vender los datos</a:t>
            </a:r>
            <a:endParaRPr lang="es-ES" sz="2400" noProof="1" smtClean="0">
              <a:solidFill>
                <a:srgbClr val="C00000"/>
              </a:solidFill>
            </a:endParaRPr>
          </a:p>
        </p:txBody>
      </p:sp>
      <p:pic>
        <p:nvPicPr>
          <p:cNvPr id="9" name="8 Imagen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74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3652" y="-4687"/>
            <a:ext cx="14682476" cy="8258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QuadreDeText 9"/>
          <p:cNvSpPr txBox="1"/>
          <p:nvPr/>
        </p:nvSpPr>
        <p:spPr>
          <a:xfrm>
            <a:off x="0" y="2924948"/>
            <a:ext cx="8748464" cy="1015663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1614488">
              <a:tabLst>
                <a:tab pos="8158163" algn="l"/>
                <a:tab pos="8699500" algn="l"/>
              </a:tabLst>
            </a:pPr>
            <a:r>
              <a:rPr lang="es-ES" sz="6000" b="1" noProof="1" smtClean="0">
                <a:solidFill>
                  <a:srgbClr val="C00000"/>
                </a:solidFill>
              </a:rPr>
              <a:t>¿Privacidad?</a:t>
            </a:r>
            <a:endParaRPr lang="es-ES" sz="2400" noProof="1" smtClean="0">
              <a:solidFill>
                <a:srgbClr val="C00000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961638" y="2851955"/>
            <a:ext cx="323165" cy="396142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vert="vert270" wrap="square">
            <a:spAutoFit/>
          </a:bodyPr>
          <a:lstStyle/>
          <a:p>
            <a:r>
              <a:rPr lang="es-ES" sz="900" dirty="0">
                <a:hlinkClick r:id="rId3"/>
              </a:rPr>
              <a:t>http://</a:t>
            </a:r>
            <a:r>
              <a:rPr lang="es-ES" sz="900" dirty="0" smtClean="0">
                <a:hlinkClick r:id="rId3"/>
              </a:rPr>
              <a:t>ccaa.elpais.com/ccaa/2015/11/12/catalunya/1447357244_337728.html</a:t>
            </a:r>
            <a:r>
              <a:rPr lang="es-ES" sz="900" dirty="0" smtClean="0"/>
              <a:t> </a:t>
            </a:r>
            <a:endParaRPr lang="es-ES" sz="900" dirty="0"/>
          </a:p>
        </p:txBody>
      </p:sp>
    </p:spTree>
    <p:extLst>
      <p:ext uri="{BB962C8B-B14F-4D97-AF65-F5344CB8AC3E}">
        <p14:creationId xmlns:p14="http://schemas.microsoft.com/office/powerpoint/2010/main" val="428870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arrodonit 5"/>
          <p:cNvSpPr/>
          <p:nvPr/>
        </p:nvSpPr>
        <p:spPr>
          <a:xfrm>
            <a:off x="214282" y="1916832"/>
            <a:ext cx="8715436" cy="2232248"/>
          </a:xfrm>
          <a:prstGeom prst="roundRect">
            <a:avLst>
              <a:gd name="adj" fmla="val 1793"/>
            </a:avLst>
          </a:prstGeom>
          <a:solidFill>
            <a:schemeClr val="tx1">
              <a:alpha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a-ES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QuadreDeText 6"/>
          <p:cNvSpPr txBox="1"/>
          <p:nvPr/>
        </p:nvSpPr>
        <p:spPr>
          <a:xfrm>
            <a:off x="1691680" y="2060848"/>
            <a:ext cx="7382624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  <a:ea typeface="Verdana" pitchFamily="34" charset="0"/>
                <a:cs typeface="Calibri" pitchFamily="34" charset="0"/>
              </a:rPr>
              <a:t>"</a:t>
            </a:r>
            <a:r>
              <a:rPr lang="en-US" sz="4000" b="1" i="1" dirty="0" smtClean="0">
                <a:solidFill>
                  <a:prstClr val="white"/>
                </a:solidFill>
                <a:ea typeface="Verdana" pitchFamily="34" charset="0"/>
                <a:cs typeface="Calibri" pitchFamily="34" charset="0"/>
              </a:rPr>
              <a:t>The ability of third parties to participate is what makes 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ea typeface="Verdana" pitchFamily="34" charset="0"/>
                <a:cs typeface="Calibri" pitchFamily="34" charset="0"/>
              </a:rPr>
              <a:t>O</a:t>
            </a:r>
            <a:r>
              <a:rPr lang="en-US" sz="4000" b="1" i="1" dirty="0" smtClean="0">
                <a:solidFill>
                  <a:srgbClr val="FF0000"/>
                </a:solidFill>
                <a:ea typeface="Verdana" pitchFamily="34" charset="0"/>
                <a:cs typeface="Calibri" pitchFamily="34" charset="0"/>
              </a:rPr>
              <a:t>pen </a:t>
            </a:r>
            <a:r>
              <a:rPr lang="en-US" sz="4000" b="1" i="1" dirty="0">
                <a:solidFill>
                  <a:srgbClr val="FF0000"/>
                </a:solidFill>
                <a:ea typeface="Verdana" pitchFamily="34" charset="0"/>
                <a:cs typeface="Calibri" pitchFamily="34" charset="0"/>
              </a:rPr>
              <a:t>D</a:t>
            </a:r>
            <a:r>
              <a:rPr lang="en-US" sz="4000" b="1" i="1" dirty="0" smtClean="0">
                <a:solidFill>
                  <a:srgbClr val="FF0000"/>
                </a:solidFill>
                <a:ea typeface="Verdana" pitchFamily="34" charset="0"/>
                <a:cs typeface="Calibri" pitchFamily="34" charset="0"/>
              </a:rPr>
              <a:t>ata</a:t>
            </a:r>
            <a:r>
              <a:rPr lang="en-US" sz="4000" b="1" i="1" dirty="0" smtClean="0">
                <a:solidFill>
                  <a:prstClr val="white"/>
                </a:solidFill>
                <a:ea typeface="Verdana" pitchFamily="34" charset="0"/>
                <a:cs typeface="Calibri" pitchFamily="34" charset="0"/>
              </a:rPr>
              <a:t> truly transformative</a:t>
            </a:r>
            <a:r>
              <a:rPr lang="en-US" sz="4000" b="1" dirty="0" smtClean="0">
                <a:solidFill>
                  <a:prstClr val="white"/>
                </a:solidFill>
                <a:ea typeface="Verdana" pitchFamily="34" charset="0"/>
                <a:cs typeface="Calibri" pitchFamily="34" charset="0"/>
              </a:rPr>
              <a:t>"</a:t>
            </a:r>
            <a:endParaRPr lang="ca-ES" sz="4000" b="1" dirty="0">
              <a:solidFill>
                <a:prstClr val="white"/>
              </a:solidFill>
              <a:ea typeface="Verdana" pitchFamily="34" charset="0"/>
              <a:cs typeface="Calibri" pitchFamily="34" charset="0"/>
            </a:endParaRPr>
          </a:p>
        </p:txBody>
      </p:sp>
      <p:sp>
        <p:nvSpPr>
          <p:cNvPr id="13" name="QuadreDeText 6"/>
          <p:cNvSpPr txBox="1"/>
          <p:nvPr/>
        </p:nvSpPr>
        <p:spPr>
          <a:xfrm>
            <a:off x="347328" y="4185662"/>
            <a:ext cx="85823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prstClr val="black"/>
                </a:solidFill>
                <a:ea typeface="Verdana" pitchFamily="34" charset="0"/>
                <a:cs typeface="Calibri" pitchFamily="34" charset="0"/>
              </a:rPr>
              <a:t>Beth </a:t>
            </a:r>
            <a:r>
              <a:rPr lang="en-US" sz="2800" b="1" dirty="0" err="1" smtClean="0">
                <a:solidFill>
                  <a:prstClr val="black"/>
                </a:solidFill>
                <a:ea typeface="Verdana" pitchFamily="34" charset="0"/>
                <a:cs typeface="Calibri" pitchFamily="34" charset="0"/>
              </a:rPr>
              <a:t>Noveck</a:t>
            </a:r>
            <a:r>
              <a:rPr lang="en-US" sz="2800" b="1" dirty="0">
                <a:solidFill>
                  <a:prstClr val="black"/>
                </a:solidFill>
                <a:ea typeface="Verdana" pitchFamily="34" charset="0"/>
                <a:cs typeface="Calibri" pitchFamily="34" charset="0"/>
              </a:rPr>
              <a:t>, </a:t>
            </a:r>
            <a:r>
              <a:rPr lang="en-US" sz="2800" dirty="0" smtClean="0">
                <a:solidFill>
                  <a:prstClr val="black"/>
                </a:solidFill>
                <a:ea typeface="Verdana" pitchFamily="34" charset="0"/>
                <a:cs typeface="Calibri" pitchFamily="34" charset="0"/>
              </a:rPr>
              <a:t>(former US CTO for </a:t>
            </a:r>
            <a:r>
              <a:rPr lang="en-US" sz="2800" dirty="0" err="1" smtClean="0">
                <a:solidFill>
                  <a:prstClr val="black"/>
                </a:solidFill>
                <a:ea typeface="Verdana" pitchFamily="34" charset="0"/>
                <a:cs typeface="Calibri" pitchFamily="34" charset="0"/>
              </a:rPr>
              <a:t>oGov</a:t>
            </a:r>
            <a:r>
              <a:rPr lang="en-US" sz="2800" dirty="0" smtClean="0">
                <a:solidFill>
                  <a:prstClr val="black"/>
                </a:solidFill>
                <a:ea typeface="Verdana" pitchFamily="34" charset="0"/>
                <a:cs typeface="Calibri" pitchFamily="34" charset="0"/>
              </a:rPr>
              <a:t> initiative)</a:t>
            </a:r>
            <a:r>
              <a:rPr lang="en-US" sz="2800" b="1" dirty="0" smtClean="0">
                <a:solidFill>
                  <a:prstClr val="black"/>
                </a:solidFill>
                <a:ea typeface="Verdana" pitchFamily="34" charset="0"/>
                <a:cs typeface="Calibri" pitchFamily="34" charset="0"/>
              </a:rPr>
              <a:t> </a:t>
            </a:r>
          </a:p>
          <a:p>
            <a:pPr algn="r"/>
            <a:r>
              <a:rPr lang="en-US" sz="2800" b="1" dirty="0" smtClean="0">
                <a:solidFill>
                  <a:prstClr val="black"/>
                </a:solidFill>
                <a:ea typeface="Verdana" pitchFamily="34" charset="0"/>
                <a:cs typeface="Calibri" pitchFamily="34" charset="0"/>
              </a:rPr>
              <a:t>“</a:t>
            </a:r>
            <a:r>
              <a:rPr lang="en-US" sz="2800" b="1" i="1" dirty="0" smtClean="0">
                <a:solidFill>
                  <a:prstClr val="black"/>
                </a:solidFill>
                <a:ea typeface="Verdana" pitchFamily="34" charset="0"/>
                <a:cs typeface="Calibri" pitchFamily="34" charset="0"/>
                <a:hlinkClick r:id="rId2"/>
              </a:rPr>
              <a:t>Open Data – The Democratic Imperative</a:t>
            </a:r>
            <a:r>
              <a:rPr lang="en-US" sz="2800" b="1" dirty="0" smtClean="0">
                <a:solidFill>
                  <a:prstClr val="black"/>
                </a:solidFill>
                <a:ea typeface="Verdana" pitchFamily="34" charset="0"/>
                <a:cs typeface="Calibri" pitchFamily="34" charset="0"/>
              </a:rPr>
              <a:t>" (2012)</a:t>
            </a:r>
            <a:endParaRPr lang="en-US" sz="2800" b="1" dirty="0">
              <a:solidFill>
                <a:prstClr val="black"/>
              </a:solidFill>
              <a:ea typeface="Verdana" pitchFamily="34" charset="0"/>
              <a:cs typeface="Calibri" pitchFamily="34" charset="0"/>
            </a:endParaRPr>
          </a:p>
        </p:txBody>
      </p:sp>
      <p:pic>
        <p:nvPicPr>
          <p:cNvPr id="15" name="Picture 2" descr="https://encrypted-tbn1.google.com/images?q=tbn:ANd9GcR7kawTbZp8Zn1iUnkFNzC6UFjzErFI63VZC5HGVklc_MKbCCsr9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28" y="2060848"/>
            <a:ext cx="1560376" cy="196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Imagen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4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QuadreDeText 9"/>
          <p:cNvSpPr txBox="1"/>
          <p:nvPr/>
        </p:nvSpPr>
        <p:spPr>
          <a:xfrm>
            <a:off x="0" y="6525924"/>
            <a:ext cx="8748464" cy="215444"/>
          </a:xfrm>
          <a:prstGeom prst="rect">
            <a:avLst/>
          </a:prstGeom>
          <a:solidFill>
            <a:schemeClr val="bg1">
              <a:alpha val="32000"/>
            </a:schemeClr>
          </a:solidFill>
        </p:spPr>
        <p:txBody>
          <a:bodyPr wrap="square" rtlCol="0">
            <a:spAutoFit/>
          </a:bodyPr>
          <a:lstStyle/>
          <a:p>
            <a:pPr marL="180975">
              <a:tabLst>
                <a:tab pos="8158163" algn="l"/>
                <a:tab pos="8699500" algn="l"/>
              </a:tabLst>
            </a:pPr>
            <a:r>
              <a:rPr lang="es-ES" sz="800" noProof="1" smtClean="0">
                <a:solidFill>
                  <a:prstClr val="white"/>
                </a:solidFill>
              </a:rPr>
              <a:t>“Flow_IMG_2232”; </a:t>
            </a:r>
            <a:r>
              <a:rPr lang="es-ES" sz="800" noProof="1">
                <a:solidFill>
                  <a:prstClr val="white"/>
                </a:solidFill>
              </a:rPr>
              <a:t>CC </a:t>
            </a:r>
            <a:r>
              <a:rPr lang="es-ES" sz="800" noProof="1" smtClean="0">
                <a:solidFill>
                  <a:prstClr val="white"/>
                </a:solidFill>
              </a:rPr>
              <a:t>BY-ND </a:t>
            </a:r>
            <a:r>
              <a:rPr lang="es-ES" sz="800" noProof="1">
                <a:solidFill>
                  <a:prstClr val="white"/>
                </a:solidFill>
              </a:rPr>
              <a:t>2.0 by HJSP82: https://www.flickr.com/photos/hjsp8/3602893869</a:t>
            </a:r>
            <a:r>
              <a:rPr lang="es-ES" sz="800" noProof="1" smtClean="0">
                <a:solidFill>
                  <a:prstClr val="white"/>
                </a:solidFill>
              </a:rPr>
              <a:t>/ </a:t>
            </a:r>
            <a:endParaRPr lang="es-ES" sz="800" noProof="1">
              <a:solidFill>
                <a:prstClr val="white"/>
              </a:solidFill>
            </a:endParaRPr>
          </a:p>
        </p:txBody>
      </p:sp>
      <p:sp>
        <p:nvSpPr>
          <p:cNvPr id="7" name="QuadreDeText 9"/>
          <p:cNvSpPr txBox="1"/>
          <p:nvPr/>
        </p:nvSpPr>
        <p:spPr>
          <a:xfrm>
            <a:off x="0" y="2924944"/>
            <a:ext cx="8748464" cy="193899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063750">
              <a:tabLst>
                <a:tab pos="8158163" algn="l"/>
                <a:tab pos="8699500" algn="l"/>
              </a:tabLst>
            </a:pPr>
            <a:r>
              <a:rPr lang="es-ES" sz="6000" b="1" noProof="1" smtClean="0">
                <a:solidFill>
                  <a:srgbClr val="C00000"/>
                </a:solidFill>
              </a:rPr>
              <a:t>Datos: </a:t>
            </a:r>
          </a:p>
          <a:p>
            <a:pPr marL="2063750">
              <a:tabLst>
                <a:tab pos="8158163" algn="l"/>
                <a:tab pos="8699500" algn="l"/>
              </a:tabLst>
            </a:pPr>
            <a:r>
              <a:rPr lang="es-ES" sz="6000" b="1" noProof="1" smtClean="0">
                <a:solidFill>
                  <a:srgbClr val="C00000"/>
                </a:solidFill>
              </a:rPr>
              <a:t>la nueva </a:t>
            </a:r>
            <a:r>
              <a:rPr lang="es-ES" sz="6000" b="1" i="1" noProof="1" smtClean="0">
                <a:solidFill>
                  <a:srgbClr val="C00000"/>
                </a:solidFill>
              </a:rPr>
              <a:t>utility</a:t>
            </a:r>
            <a:endParaRPr lang="es-ES" sz="2400" i="1" noProof="1" smtClean="0">
              <a:solidFill>
                <a:srgbClr val="C00000"/>
              </a:solidFill>
            </a:endParaRPr>
          </a:p>
        </p:txBody>
      </p:sp>
      <p:pic>
        <p:nvPicPr>
          <p:cNvPr id="9" name="8 Imagen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8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 Imagen" descr="iStock_000012638997Mediu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60648" y="404664"/>
            <a:ext cx="6241816" cy="6237313"/>
          </a:xfrm>
          <a:prstGeom prst="rect">
            <a:avLst/>
          </a:prstGeom>
        </p:spPr>
      </p:pic>
      <p:sp>
        <p:nvSpPr>
          <p:cNvPr id="5" name="QuadreDeText 5"/>
          <p:cNvSpPr txBox="1"/>
          <p:nvPr/>
        </p:nvSpPr>
        <p:spPr>
          <a:xfrm>
            <a:off x="3868506" y="764704"/>
            <a:ext cx="5143536" cy="537070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8100" cap="rnd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 smtClean="0">
                <a:solidFill>
                  <a:prstClr val="white"/>
                </a:solidFill>
                <a:cs typeface="Calibri" pitchFamily="34" charset="0"/>
              </a:rPr>
              <a:t>Open </a:t>
            </a:r>
            <a:r>
              <a:rPr lang="es-ES" sz="4400" b="1" dirty="0" smtClean="0">
                <a:solidFill>
                  <a:srgbClr val="FF0000"/>
                </a:solidFill>
                <a:cs typeface="Calibri" pitchFamily="34" charset="0"/>
              </a:rPr>
              <a:t>Data</a:t>
            </a:r>
          </a:p>
          <a:p>
            <a:pPr algn="ctr"/>
            <a:endParaRPr lang="es-ES" sz="2900" dirty="0" smtClean="0">
              <a:solidFill>
                <a:srgbClr val="FF0000"/>
              </a:solidFill>
              <a:cs typeface="Calibri" pitchFamily="34" charset="0"/>
            </a:endParaRPr>
          </a:p>
          <a:p>
            <a:pPr marL="92075" algn="ctr"/>
            <a:endParaRPr lang="es-ES" sz="2900" dirty="0">
              <a:solidFill>
                <a:prstClr val="white"/>
              </a:solidFill>
              <a:cs typeface="Calibri" pitchFamily="34" charset="0"/>
            </a:endParaRPr>
          </a:p>
          <a:p>
            <a:pPr marL="92075" algn="ctr"/>
            <a:endParaRPr lang="es-ES" sz="2900" dirty="0" smtClean="0">
              <a:solidFill>
                <a:prstClr val="white"/>
              </a:solidFill>
              <a:cs typeface="Calibri" pitchFamily="34" charset="0"/>
            </a:endParaRPr>
          </a:p>
          <a:p>
            <a:pPr marL="92075" algn="ctr"/>
            <a:r>
              <a:rPr lang="es-ES" sz="9600" dirty="0" smtClean="0">
                <a:solidFill>
                  <a:prstClr val="white"/>
                </a:solidFill>
                <a:cs typeface="Calibri" pitchFamily="34" charset="0"/>
              </a:rPr>
              <a:t>¿?</a:t>
            </a:r>
          </a:p>
          <a:p>
            <a:pPr marL="92075" algn="ctr"/>
            <a:endParaRPr lang="es-ES" sz="2900" dirty="0">
              <a:solidFill>
                <a:prstClr val="white"/>
              </a:solidFill>
              <a:cs typeface="Calibri" pitchFamily="34" charset="0"/>
            </a:endParaRPr>
          </a:p>
          <a:p>
            <a:pPr marL="92075" algn="ctr"/>
            <a:endParaRPr lang="es-ES" sz="2900" dirty="0" smtClean="0">
              <a:solidFill>
                <a:prstClr val="white"/>
              </a:solidFill>
              <a:cs typeface="Calibri" pitchFamily="34" charset="0"/>
            </a:endParaRPr>
          </a:p>
          <a:p>
            <a:pPr marL="92075" algn="ctr"/>
            <a:endParaRPr lang="es-ES" sz="2900" dirty="0">
              <a:solidFill>
                <a:prstClr val="white"/>
              </a:solidFill>
              <a:cs typeface="Calibri" pitchFamily="34" charset="0"/>
            </a:endParaRPr>
          </a:p>
          <a:p>
            <a:pPr marL="92075" algn="ctr"/>
            <a:endParaRPr lang="es-ES" sz="2900" dirty="0" smtClean="0">
              <a:solidFill>
                <a:prstClr val="white"/>
              </a:solidFill>
              <a:cs typeface="Calibri" pitchFamily="34" charset="0"/>
            </a:endParaRPr>
          </a:p>
        </p:txBody>
      </p:sp>
      <p:sp>
        <p:nvSpPr>
          <p:cNvPr id="7" name="QuadreDeText 9"/>
          <p:cNvSpPr txBox="1"/>
          <p:nvPr/>
        </p:nvSpPr>
        <p:spPr>
          <a:xfrm>
            <a:off x="0" y="6381328"/>
            <a:ext cx="8748464" cy="21544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180975">
              <a:tabLst>
                <a:tab pos="8158163" algn="l"/>
                <a:tab pos="8699500" algn="l"/>
              </a:tabLst>
            </a:pPr>
            <a:r>
              <a:rPr lang="es-ES" sz="800" noProof="1" smtClean="0"/>
              <a:t>“Safe Data”, </a:t>
            </a:r>
            <a:r>
              <a:rPr lang="es-ES" sz="800" noProof="1"/>
              <a:t>© iStockPhoto: http://www.istockphoto.com/ </a:t>
            </a:r>
          </a:p>
        </p:txBody>
      </p:sp>
      <p:pic>
        <p:nvPicPr>
          <p:cNvPr id="8" name="7 Imagen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99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QuadreDeText 9"/>
          <p:cNvSpPr txBox="1"/>
          <p:nvPr/>
        </p:nvSpPr>
        <p:spPr>
          <a:xfrm>
            <a:off x="6084168" y="476672"/>
            <a:ext cx="2448272" cy="309315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tabLst>
                <a:tab pos="8158163" algn="l"/>
                <a:tab pos="8699500" algn="l"/>
              </a:tabLst>
            </a:pPr>
            <a:r>
              <a:rPr lang="es-ES" sz="6500" b="1" noProof="1" smtClean="0">
                <a:solidFill>
                  <a:srgbClr val="C00000"/>
                </a:solidFill>
              </a:rPr>
              <a:t>¿Qué </a:t>
            </a:r>
            <a:r>
              <a:rPr lang="es-ES" sz="6500" b="1" noProof="1">
                <a:solidFill>
                  <a:srgbClr val="C00000"/>
                </a:solidFill>
              </a:rPr>
              <a:t>e</a:t>
            </a:r>
            <a:r>
              <a:rPr lang="es-ES" sz="6500" b="1" noProof="1" smtClean="0">
                <a:solidFill>
                  <a:srgbClr val="C00000"/>
                </a:solidFill>
              </a:rPr>
              <a:t>s un  dato?</a:t>
            </a:r>
            <a:endParaRPr lang="es-ES" sz="6500" noProof="1" smtClean="0">
              <a:solidFill>
                <a:srgbClr val="C000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17341" y="3851756"/>
            <a:ext cx="4937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dirty="0" err="1" smtClean="0">
                <a:solidFill>
                  <a:prstClr val="black"/>
                </a:solidFill>
              </a:rPr>
              <a:t>Según</a:t>
            </a:r>
            <a:r>
              <a:rPr lang="en-US" dirty="0" smtClean="0">
                <a:solidFill>
                  <a:prstClr val="black"/>
                </a:solidFill>
              </a:rPr>
              <a:t> Gene </a:t>
            </a:r>
            <a:r>
              <a:rPr lang="en-US" dirty="0" err="1">
                <a:solidFill>
                  <a:prstClr val="black"/>
                </a:solidFill>
              </a:rPr>
              <a:t>Bellinger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Durval</a:t>
            </a:r>
            <a:r>
              <a:rPr lang="en-US" dirty="0">
                <a:solidFill>
                  <a:prstClr val="black"/>
                </a:solidFill>
              </a:rPr>
              <a:t> Castro, Anthony Mills</a:t>
            </a:r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60" y="332656"/>
            <a:ext cx="4756596" cy="333235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 rot="16200000">
            <a:off x="3701458" y="1513296"/>
            <a:ext cx="3779374" cy="55399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ca-ES" sz="1200" dirty="0">
                <a:hlinkClick r:id="rId3"/>
              </a:rPr>
              <a:t>http://</a:t>
            </a:r>
            <a:r>
              <a:rPr lang="ca-ES" sz="1200" dirty="0" smtClean="0">
                <a:hlinkClick r:id="rId3"/>
              </a:rPr>
              <a:t>www.systems-thinking.org/dikw/dikw.htm</a:t>
            </a:r>
            <a:r>
              <a:rPr lang="ca-ES" sz="1200" dirty="0" smtClean="0"/>
              <a:t>  </a:t>
            </a:r>
          </a:p>
          <a:p>
            <a:endParaRPr lang="ca-ES" dirty="0"/>
          </a:p>
        </p:txBody>
      </p:sp>
      <p:sp>
        <p:nvSpPr>
          <p:cNvPr id="10" name="9 Rectángulo"/>
          <p:cNvSpPr/>
          <p:nvPr/>
        </p:nvSpPr>
        <p:spPr>
          <a:xfrm>
            <a:off x="448152" y="4437112"/>
            <a:ext cx="8526821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</a:rPr>
              <a:t>Dato</a:t>
            </a:r>
            <a:r>
              <a:rPr lang="en-US" dirty="0" smtClean="0">
                <a:solidFill>
                  <a:prstClr val="black"/>
                </a:solidFill>
              </a:rPr>
              <a:t>: </a:t>
            </a:r>
            <a:r>
              <a:rPr lang="es-ES" dirty="0" smtClean="0"/>
              <a:t>Está </a:t>
            </a:r>
            <a:r>
              <a:rPr lang="es-ES" dirty="0"/>
              <a:t>lloviendo</a:t>
            </a:r>
            <a:r>
              <a:rPr lang="es-ES" dirty="0" smtClean="0"/>
              <a:t>.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prstClr val="black"/>
                </a:solidFill>
              </a:rPr>
              <a:t>Información</a:t>
            </a:r>
            <a:r>
              <a:rPr lang="es-ES" dirty="0" smtClean="0">
                <a:solidFill>
                  <a:prstClr val="black"/>
                </a:solidFill>
              </a:rPr>
              <a:t>: </a:t>
            </a:r>
            <a:r>
              <a:rPr lang="es-ES" dirty="0"/>
              <a:t>La temperatura bajó 15 grados y luego empezó a llover</a:t>
            </a:r>
            <a:r>
              <a:rPr lang="es-ES" dirty="0" smtClean="0"/>
              <a:t>.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prstClr val="black"/>
                </a:solidFill>
              </a:rPr>
              <a:t>Conocimiento</a:t>
            </a:r>
            <a:r>
              <a:rPr lang="es-ES" dirty="0" smtClean="0">
                <a:solidFill>
                  <a:prstClr val="black"/>
                </a:solidFill>
              </a:rPr>
              <a:t>: </a:t>
            </a:r>
            <a:r>
              <a:rPr lang="es-ES" dirty="0"/>
              <a:t>Si la humedad es muy alta y la temperatura cae </a:t>
            </a:r>
            <a:r>
              <a:rPr lang="es-ES" dirty="0" smtClean="0"/>
              <a:t>sustancialmente, es </a:t>
            </a:r>
            <a:br>
              <a:rPr lang="es-ES" dirty="0" smtClean="0"/>
            </a:br>
            <a:r>
              <a:rPr lang="es-ES" dirty="0" smtClean="0"/>
              <a:t>poco </a:t>
            </a:r>
            <a:r>
              <a:rPr lang="es-ES" dirty="0"/>
              <a:t>probable que </a:t>
            </a:r>
            <a:r>
              <a:rPr lang="es-ES" dirty="0" smtClean="0"/>
              <a:t>la atmósfera sea capaz </a:t>
            </a:r>
            <a:r>
              <a:rPr lang="es-ES" dirty="0"/>
              <a:t>de mantener la humedad por lo que llueve</a:t>
            </a:r>
            <a:r>
              <a:rPr lang="es-ES" dirty="0" smtClean="0"/>
              <a:t>.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prstClr val="black"/>
                </a:solidFill>
              </a:rPr>
              <a:t>Sabiduría</a:t>
            </a:r>
            <a:r>
              <a:rPr lang="es-ES" dirty="0">
                <a:solidFill>
                  <a:prstClr val="black"/>
                </a:solidFill>
              </a:rPr>
              <a:t>: Llueve porque llueve. Y esto abarca una comprensión de todas las </a:t>
            </a:r>
            <a:r>
              <a:rPr lang="es-ES" dirty="0" smtClean="0">
                <a:solidFill>
                  <a:prstClr val="black"/>
                </a:solidFill>
              </a:rPr>
              <a:t/>
            </a:r>
            <a:br>
              <a:rPr lang="es-ES" dirty="0" smtClean="0">
                <a:solidFill>
                  <a:prstClr val="black"/>
                </a:solidFill>
              </a:rPr>
            </a:br>
            <a:r>
              <a:rPr lang="es-ES" dirty="0" smtClean="0">
                <a:solidFill>
                  <a:prstClr val="black"/>
                </a:solidFill>
              </a:rPr>
              <a:t>interacciones </a:t>
            </a:r>
            <a:r>
              <a:rPr lang="es-ES" dirty="0">
                <a:solidFill>
                  <a:prstClr val="black"/>
                </a:solidFill>
              </a:rPr>
              <a:t>que ocurren entre la lluvia, la evaporación, las corrientes de aire, los </a:t>
            </a:r>
            <a:r>
              <a:rPr lang="es-ES" dirty="0" smtClean="0">
                <a:solidFill>
                  <a:prstClr val="black"/>
                </a:solidFill>
              </a:rPr>
              <a:t/>
            </a:r>
            <a:br>
              <a:rPr lang="es-ES" dirty="0" smtClean="0">
                <a:solidFill>
                  <a:prstClr val="black"/>
                </a:solidFill>
              </a:rPr>
            </a:br>
            <a:r>
              <a:rPr lang="es-ES" dirty="0" smtClean="0">
                <a:solidFill>
                  <a:prstClr val="black"/>
                </a:solidFill>
              </a:rPr>
              <a:t>gradientes </a:t>
            </a:r>
            <a:r>
              <a:rPr lang="es-ES" dirty="0">
                <a:solidFill>
                  <a:prstClr val="black"/>
                </a:solidFill>
              </a:rPr>
              <a:t>de temperatura</a:t>
            </a:r>
            <a:r>
              <a:rPr lang="es-ES" dirty="0" smtClean="0">
                <a:solidFill>
                  <a:prstClr val="black"/>
                </a:solidFill>
              </a:rPr>
              <a:t>, etc.</a:t>
            </a:r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37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QuadreDeText 9"/>
          <p:cNvSpPr txBox="1"/>
          <p:nvPr/>
        </p:nvSpPr>
        <p:spPr>
          <a:xfrm>
            <a:off x="1779538" y="5649706"/>
            <a:ext cx="6552728" cy="1015663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tabLst>
                <a:tab pos="8158163" algn="l"/>
                <a:tab pos="8699500" algn="l"/>
              </a:tabLst>
            </a:pPr>
            <a:r>
              <a:rPr lang="es-ES" sz="6000" b="1" noProof="1" smtClean="0">
                <a:solidFill>
                  <a:srgbClr val="C00000"/>
                </a:solidFill>
              </a:rPr>
              <a:t>¿Qué </a:t>
            </a:r>
            <a:r>
              <a:rPr lang="es-ES" sz="6000" b="1" noProof="1">
                <a:solidFill>
                  <a:srgbClr val="C00000"/>
                </a:solidFill>
              </a:rPr>
              <a:t>e</a:t>
            </a:r>
            <a:r>
              <a:rPr lang="es-ES" sz="6000" b="1" noProof="1" smtClean="0">
                <a:solidFill>
                  <a:srgbClr val="C00000"/>
                </a:solidFill>
              </a:rPr>
              <a:t>s un  dato?</a:t>
            </a:r>
            <a:endParaRPr lang="es-ES" sz="2400" noProof="1" smtClean="0">
              <a:solidFill>
                <a:srgbClr val="C00000"/>
              </a:solidFill>
            </a:endParaRPr>
          </a:p>
        </p:txBody>
      </p:sp>
      <p:pic>
        <p:nvPicPr>
          <p:cNvPr id="5" name="Picture 4" descr="http://www.nathan.com/thoughts/unified/undspectru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77" y="301348"/>
            <a:ext cx="7435115" cy="533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0" y="645196"/>
            <a:ext cx="307777" cy="614553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 defTabSz="457200"/>
            <a:r>
              <a:rPr lang="ca-ES" sz="800" dirty="0">
                <a:solidFill>
                  <a:prstClr val="black"/>
                </a:solidFill>
                <a:hlinkClick r:id="rId3"/>
              </a:rPr>
              <a:t>http://</a:t>
            </a:r>
            <a:r>
              <a:rPr lang="ca-ES" sz="800" dirty="0" smtClean="0">
                <a:solidFill>
                  <a:prstClr val="black"/>
                </a:solidFill>
                <a:hlinkClick r:id="rId3"/>
              </a:rPr>
              <a:t>www.nathan.com/thoughts/unified/3.html</a:t>
            </a:r>
            <a:r>
              <a:rPr lang="ca-ES" sz="800" dirty="0" smtClean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7" name="6 Rectángulo"/>
          <p:cNvSpPr/>
          <p:nvPr/>
        </p:nvSpPr>
        <p:spPr>
          <a:xfrm>
            <a:off x="301274" y="5301208"/>
            <a:ext cx="3017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s-ES" dirty="0" smtClean="0">
                <a:solidFill>
                  <a:prstClr val="black"/>
                </a:solidFill>
              </a:rPr>
              <a:t>Según </a:t>
            </a:r>
            <a:r>
              <a:rPr lang="es-ES" dirty="0" err="1" smtClean="0">
                <a:solidFill>
                  <a:prstClr val="black"/>
                </a:solidFill>
              </a:rPr>
              <a:t>Nathan</a:t>
            </a:r>
            <a:r>
              <a:rPr lang="es-ES" dirty="0" smtClean="0">
                <a:solidFill>
                  <a:prstClr val="black"/>
                </a:solidFill>
              </a:rPr>
              <a:t> </a:t>
            </a:r>
            <a:r>
              <a:rPr lang="es-ES" dirty="0" err="1" smtClean="0">
                <a:solidFill>
                  <a:prstClr val="black"/>
                </a:solidFill>
              </a:rPr>
              <a:t>Shedroff</a:t>
            </a:r>
            <a:r>
              <a:rPr lang="es-ES" dirty="0" smtClean="0">
                <a:solidFill>
                  <a:prstClr val="black"/>
                </a:solidFill>
              </a:rPr>
              <a:t> (1994)</a:t>
            </a:r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95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 Imagen" descr="iStock_000012638997Mediu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60648" y="404664"/>
            <a:ext cx="6241816" cy="6237313"/>
          </a:xfrm>
          <a:prstGeom prst="rect">
            <a:avLst/>
          </a:prstGeom>
        </p:spPr>
      </p:pic>
      <p:sp>
        <p:nvSpPr>
          <p:cNvPr id="5" name="QuadreDeText 5"/>
          <p:cNvSpPr txBox="1"/>
          <p:nvPr/>
        </p:nvSpPr>
        <p:spPr>
          <a:xfrm>
            <a:off x="3868506" y="764704"/>
            <a:ext cx="5143536" cy="523220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8100" cap="rnd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 smtClean="0">
                <a:solidFill>
                  <a:prstClr val="white"/>
                </a:solidFill>
                <a:cs typeface="Calibri" pitchFamily="34" charset="0"/>
              </a:rPr>
              <a:t>Open </a:t>
            </a:r>
            <a:r>
              <a:rPr lang="es-ES" sz="4400" b="1" dirty="0" smtClean="0">
                <a:solidFill>
                  <a:srgbClr val="FF0000"/>
                </a:solidFill>
                <a:cs typeface="Calibri" pitchFamily="34" charset="0"/>
              </a:rPr>
              <a:t>Data</a:t>
            </a:r>
          </a:p>
          <a:p>
            <a:pPr algn="ctr"/>
            <a:endParaRPr lang="es-ES" sz="2900" dirty="0" smtClean="0">
              <a:solidFill>
                <a:srgbClr val="FF0000"/>
              </a:solidFill>
              <a:cs typeface="Calibri" pitchFamily="34" charset="0"/>
            </a:endParaRPr>
          </a:p>
          <a:p>
            <a:pPr marL="92075"/>
            <a:r>
              <a:rPr lang="es-ES" sz="2900" dirty="0" smtClean="0">
                <a:solidFill>
                  <a:prstClr val="white"/>
                </a:solidFill>
                <a:cs typeface="Calibri" pitchFamily="34" charset="0"/>
              </a:rPr>
              <a:t>Proporcionar datos (</a:t>
            </a:r>
            <a:r>
              <a:rPr lang="es-ES" sz="2900" i="1" dirty="0" smtClean="0">
                <a:solidFill>
                  <a:prstClr val="white"/>
                </a:solidFill>
                <a:cs typeface="Calibri" pitchFamily="34" charset="0"/>
              </a:rPr>
              <a:t>crudos</a:t>
            </a:r>
            <a:r>
              <a:rPr lang="es-ES" sz="2900" dirty="0" smtClean="0">
                <a:solidFill>
                  <a:prstClr val="white"/>
                </a:solidFill>
                <a:cs typeface="Calibri" pitchFamily="34" charset="0"/>
              </a:rPr>
              <a:t>) en formatos digitales, estándares y abiertos para ser </a:t>
            </a:r>
            <a:r>
              <a:rPr lang="es-ES" sz="2900" dirty="0" smtClean="0">
                <a:solidFill>
                  <a:srgbClr val="FF0000"/>
                </a:solidFill>
                <a:cs typeface="Calibri" pitchFamily="34" charset="0"/>
              </a:rPr>
              <a:t>reutilizados de forma automática</a:t>
            </a:r>
            <a:r>
              <a:rPr lang="es-ES" sz="2900" dirty="0" smtClean="0">
                <a:solidFill>
                  <a:prstClr val="white"/>
                </a:solidFill>
                <a:cs typeface="Calibri" pitchFamily="34" charset="0"/>
              </a:rPr>
              <a:t>.</a:t>
            </a:r>
          </a:p>
          <a:p>
            <a:pPr marL="92075"/>
            <a:endParaRPr lang="es-ES" sz="2900" dirty="0" smtClean="0">
              <a:solidFill>
                <a:prstClr val="white"/>
              </a:solidFill>
              <a:cs typeface="Calibri" pitchFamily="34" charset="0"/>
            </a:endParaRPr>
          </a:p>
          <a:p>
            <a:pPr algn="r"/>
            <a:r>
              <a:rPr lang="es-ES" sz="2900" dirty="0" smtClean="0">
                <a:solidFill>
                  <a:prstClr val="white"/>
                </a:solidFill>
                <a:cs typeface="Calibri" pitchFamily="34" charset="0"/>
              </a:rPr>
              <a:t>Cualquiera puede usarlos </a:t>
            </a:r>
            <a:r>
              <a:rPr lang="es-ES" sz="2900" dirty="0" smtClean="0">
                <a:solidFill>
                  <a:srgbClr val="FF0000"/>
                </a:solidFill>
                <a:cs typeface="Calibri" pitchFamily="34" charset="0"/>
              </a:rPr>
              <a:t>gratuitamente </a:t>
            </a:r>
            <a:r>
              <a:rPr lang="es-ES" sz="2900" dirty="0" smtClean="0">
                <a:solidFill>
                  <a:prstClr val="white"/>
                </a:solidFill>
                <a:cs typeface="Calibri" pitchFamily="34" charset="0"/>
              </a:rPr>
              <a:t>cuando quiera para lo que quiera</a:t>
            </a:r>
          </a:p>
          <a:p>
            <a:pPr algn="r"/>
            <a:r>
              <a:rPr lang="es-ES" sz="2900" dirty="0" smtClean="0">
                <a:solidFill>
                  <a:prstClr val="white"/>
                </a:solidFill>
                <a:cs typeface="Calibri" pitchFamily="34" charset="0"/>
              </a:rPr>
              <a:t>(incluido el fin comercial)  </a:t>
            </a:r>
          </a:p>
        </p:txBody>
      </p:sp>
      <p:sp>
        <p:nvSpPr>
          <p:cNvPr id="7" name="QuadreDeText 9"/>
          <p:cNvSpPr txBox="1"/>
          <p:nvPr/>
        </p:nvSpPr>
        <p:spPr>
          <a:xfrm>
            <a:off x="0" y="6381328"/>
            <a:ext cx="8748464" cy="21544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180975">
              <a:tabLst>
                <a:tab pos="8158163" algn="l"/>
                <a:tab pos="8699500" algn="l"/>
              </a:tabLst>
            </a:pPr>
            <a:r>
              <a:rPr lang="es-ES" sz="800" noProof="1" smtClean="0"/>
              <a:t>“Safe Data”, </a:t>
            </a:r>
            <a:r>
              <a:rPr lang="es-ES" sz="800" noProof="1"/>
              <a:t>© iStockPhoto: http://www.istockphoto.com/ </a:t>
            </a:r>
          </a:p>
        </p:txBody>
      </p:sp>
      <p:pic>
        <p:nvPicPr>
          <p:cNvPr id="8" name="7 Imagen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00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5"/>
          <p:cNvSpPr txBox="1"/>
          <p:nvPr/>
        </p:nvSpPr>
        <p:spPr>
          <a:xfrm>
            <a:off x="3868506" y="764704"/>
            <a:ext cx="5143536" cy="523220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8100" cap="rnd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 smtClean="0">
                <a:solidFill>
                  <a:prstClr val="white"/>
                </a:solidFill>
                <a:cs typeface="Calibri" pitchFamily="34" charset="0"/>
              </a:rPr>
              <a:t>Open </a:t>
            </a:r>
            <a:r>
              <a:rPr lang="es-ES" sz="4400" b="1" dirty="0" smtClean="0">
                <a:solidFill>
                  <a:srgbClr val="FF0000"/>
                </a:solidFill>
                <a:cs typeface="Calibri" pitchFamily="34" charset="0"/>
              </a:rPr>
              <a:t>Data</a:t>
            </a:r>
          </a:p>
          <a:p>
            <a:pPr algn="ctr"/>
            <a:endParaRPr lang="es-ES" sz="2900" dirty="0" smtClean="0">
              <a:solidFill>
                <a:srgbClr val="FF0000"/>
              </a:solidFill>
              <a:cs typeface="Calibri" pitchFamily="34" charset="0"/>
            </a:endParaRPr>
          </a:p>
          <a:p>
            <a:pPr marL="92075"/>
            <a:r>
              <a:rPr lang="es-ES" sz="2900" dirty="0">
                <a:solidFill>
                  <a:prstClr val="white"/>
                </a:solidFill>
                <a:cs typeface="Calibri" pitchFamily="34" charset="0"/>
              </a:rPr>
              <a:t>“</a:t>
            </a:r>
            <a:r>
              <a:rPr lang="es-ES" sz="2900" i="1" dirty="0">
                <a:solidFill>
                  <a:prstClr val="white"/>
                </a:solidFill>
                <a:cs typeface="Calibri" pitchFamily="34" charset="0"/>
              </a:rPr>
              <a:t>Los datos abiertos son datos que pueden ser utilizados, </a:t>
            </a:r>
            <a:r>
              <a:rPr lang="es-ES" sz="2900" i="1" dirty="0">
                <a:solidFill>
                  <a:srgbClr val="FF0000"/>
                </a:solidFill>
                <a:cs typeface="Calibri" pitchFamily="34" charset="0"/>
              </a:rPr>
              <a:t>reutilizados</a:t>
            </a:r>
            <a:r>
              <a:rPr lang="es-ES" sz="2900" i="1" dirty="0">
                <a:solidFill>
                  <a:prstClr val="white"/>
                </a:solidFill>
                <a:cs typeface="Calibri" pitchFamily="34" charset="0"/>
              </a:rPr>
              <a:t> y redistribuidos libremente por cualquier persona, y que se encuentran sujetos, cuando más, al requerimiento de atribución y de compartirse de la misma manera en que aparecen</a:t>
            </a:r>
            <a:r>
              <a:rPr lang="es-ES" sz="2900" dirty="0" smtClean="0">
                <a:solidFill>
                  <a:prstClr val="white"/>
                </a:solidFill>
                <a:cs typeface="Calibri" pitchFamily="34" charset="0"/>
              </a:rPr>
              <a:t>”.  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3655054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Imagen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7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QuadreDeText 5"/>
          <p:cNvSpPr txBox="1"/>
          <p:nvPr/>
        </p:nvSpPr>
        <p:spPr>
          <a:xfrm>
            <a:off x="3868506" y="764704"/>
            <a:ext cx="5143536" cy="478592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8100" cap="rnd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 smtClean="0">
                <a:solidFill>
                  <a:prstClr val="white"/>
                </a:solidFill>
                <a:cs typeface="Calibri" pitchFamily="34" charset="0"/>
              </a:rPr>
              <a:t>Open </a:t>
            </a:r>
            <a:r>
              <a:rPr lang="es-ES" sz="4400" b="1" dirty="0" smtClean="0">
                <a:solidFill>
                  <a:srgbClr val="FF0000"/>
                </a:solidFill>
                <a:cs typeface="Calibri" pitchFamily="34" charset="0"/>
              </a:rPr>
              <a:t>Data</a:t>
            </a:r>
          </a:p>
          <a:p>
            <a:pPr algn="ctr"/>
            <a:endParaRPr lang="es-ES" sz="2900" dirty="0" smtClean="0">
              <a:solidFill>
                <a:srgbClr val="FF0000"/>
              </a:solidFill>
              <a:cs typeface="Calibri" pitchFamily="34" charset="0"/>
            </a:endParaRPr>
          </a:p>
          <a:p>
            <a:pPr marL="92075"/>
            <a:r>
              <a:rPr lang="es-ES" sz="2900" dirty="0">
                <a:solidFill>
                  <a:prstClr val="white"/>
                </a:solidFill>
                <a:cs typeface="Calibri" pitchFamily="34" charset="0"/>
              </a:rPr>
              <a:t>El </a:t>
            </a:r>
            <a:r>
              <a:rPr lang="es-ES" sz="2900" dirty="0" smtClean="0">
                <a:solidFill>
                  <a:prstClr val="white"/>
                </a:solidFill>
                <a:cs typeface="Calibri" pitchFamily="34" charset="0"/>
              </a:rPr>
              <a:t>adjetivo abierto </a:t>
            </a:r>
            <a:r>
              <a:rPr lang="es-ES" sz="2900" dirty="0">
                <a:solidFill>
                  <a:prstClr val="white"/>
                </a:solidFill>
                <a:cs typeface="Calibri" pitchFamily="34" charset="0"/>
              </a:rPr>
              <a:t>se define como un “</a:t>
            </a:r>
            <a:r>
              <a:rPr lang="es-ES" sz="2900" i="1" dirty="0">
                <a:solidFill>
                  <a:prstClr val="white"/>
                </a:solidFill>
                <a:cs typeface="Calibri" pitchFamily="34" charset="0"/>
              </a:rPr>
              <a:t>formato cuya especificación esté disponible públicamente y de manera </a:t>
            </a:r>
            <a:r>
              <a:rPr lang="es-ES" sz="2900" i="1" dirty="0">
                <a:solidFill>
                  <a:srgbClr val="FF0000"/>
                </a:solidFill>
                <a:cs typeface="Calibri" pitchFamily="34" charset="0"/>
              </a:rPr>
              <a:t>gratuita</a:t>
            </a:r>
            <a:r>
              <a:rPr lang="es-ES" sz="2900" i="1" dirty="0">
                <a:solidFill>
                  <a:prstClr val="white"/>
                </a:solidFill>
                <a:cs typeface="Calibri" pitchFamily="34" charset="0"/>
              </a:rPr>
              <a:t>, además, para su uso no se deben imponer restricciones de tipo monetario u otras</a:t>
            </a:r>
            <a:r>
              <a:rPr lang="es-ES" sz="2900" dirty="0" smtClean="0">
                <a:solidFill>
                  <a:prstClr val="white"/>
                </a:solidFill>
                <a:cs typeface="Calibri" pitchFamily="34" charset="0"/>
              </a:rPr>
              <a:t>”.  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3655054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4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QuadreDeText 5"/>
          <p:cNvSpPr txBox="1"/>
          <p:nvPr/>
        </p:nvSpPr>
        <p:spPr>
          <a:xfrm>
            <a:off x="3868506" y="764704"/>
            <a:ext cx="5143536" cy="478592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8100" cap="rnd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 smtClean="0">
                <a:solidFill>
                  <a:prstClr val="white"/>
                </a:solidFill>
                <a:cs typeface="Calibri" pitchFamily="34" charset="0"/>
              </a:rPr>
              <a:t>Open </a:t>
            </a:r>
            <a:r>
              <a:rPr lang="es-ES" sz="4400" b="1" dirty="0" smtClean="0">
                <a:solidFill>
                  <a:srgbClr val="FF0000"/>
                </a:solidFill>
                <a:cs typeface="Calibri" pitchFamily="34" charset="0"/>
              </a:rPr>
              <a:t>Data</a:t>
            </a:r>
          </a:p>
          <a:p>
            <a:pPr algn="ctr"/>
            <a:endParaRPr lang="es-ES" sz="2900" dirty="0" smtClean="0">
              <a:solidFill>
                <a:srgbClr val="FF0000"/>
              </a:solidFill>
              <a:cs typeface="Calibri" pitchFamily="34" charset="0"/>
            </a:endParaRPr>
          </a:p>
          <a:p>
            <a:pPr marL="92075"/>
            <a:r>
              <a:rPr lang="es-ES" sz="2900" dirty="0" smtClean="0">
                <a:solidFill>
                  <a:prstClr val="white"/>
                </a:solidFill>
                <a:cs typeface="Calibri" pitchFamily="34" charset="0"/>
              </a:rPr>
              <a:t>“</a:t>
            </a:r>
            <a:r>
              <a:rPr lang="es-ES" sz="2900" i="1" dirty="0" smtClean="0">
                <a:solidFill>
                  <a:prstClr val="white"/>
                </a:solidFill>
                <a:cs typeface="Calibri" pitchFamily="34" charset="0"/>
              </a:rPr>
              <a:t>Son </a:t>
            </a:r>
            <a:r>
              <a:rPr lang="es-ES" sz="2900" i="1" dirty="0">
                <a:solidFill>
                  <a:prstClr val="white"/>
                </a:solidFill>
                <a:cs typeface="Calibri" pitchFamily="34" charset="0"/>
              </a:rPr>
              <a:t>considerados datos abiertos todos aquellos datos accesibles y reutilizables, </a:t>
            </a:r>
            <a:r>
              <a:rPr lang="es-ES" sz="2900" i="1" dirty="0">
                <a:solidFill>
                  <a:srgbClr val="FF0000"/>
                </a:solidFill>
                <a:cs typeface="Calibri" pitchFamily="34" charset="0"/>
              </a:rPr>
              <a:t>sin exigencia</a:t>
            </a:r>
            <a:r>
              <a:rPr lang="es-ES" sz="2900" i="1" dirty="0">
                <a:solidFill>
                  <a:prstClr val="white"/>
                </a:solidFill>
                <a:cs typeface="Calibri" pitchFamily="34" charset="0"/>
              </a:rPr>
              <a:t> de permisos específicos. No obstante, los tipos de reutilización pueden estar controlados mediante algún tipo de licencia</a:t>
            </a:r>
            <a:r>
              <a:rPr lang="es-ES" sz="2900" dirty="0" smtClean="0">
                <a:solidFill>
                  <a:prstClr val="white"/>
                </a:solidFill>
                <a:cs typeface="Calibri" pitchFamily="34" charset="0"/>
              </a:rPr>
              <a:t>.”  </a:t>
            </a:r>
          </a:p>
        </p:txBody>
      </p:sp>
      <p:pic>
        <p:nvPicPr>
          <p:cNvPr id="5" name="Picture 2" descr="File:Wikipedia-es-logo-white-on-bla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64704"/>
            <a:ext cx="3797764" cy="47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Imagen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1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99"/>
          <a:stretch/>
        </p:blipFill>
        <p:spPr bwMode="auto">
          <a:xfrm>
            <a:off x="-376668" y="-16023"/>
            <a:ext cx="9520668" cy="6874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 rot="16200000">
            <a:off x="-1906703" y="2706904"/>
            <a:ext cx="410971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s-ES" dirty="0">
                <a:solidFill>
                  <a:prstClr val="black"/>
                </a:solidFill>
              </a:rPr>
              <a:t>http://geo.massdot.opendata.arcgis.com/</a:t>
            </a:r>
          </a:p>
        </p:txBody>
      </p:sp>
      <p:pic>
        <p:nvPicPr>
          <p:cNvPr id="6" name="5 Imagen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1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445"/>
          <a:stretch/>
        </p:blipFill>
        <p:spPr bwMode="auto">
          <a:xfrm>
            <a:off x="-2916832" y="0"/>
            <a:ext cx="15238413" cy="1418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8" t="26538" r="19175"/>
          <a:stretch/>
        </p:blipFill>
        <p:spPr bwMode="auto">
          <a:xfrm>
            <a:off x="406893" y="1268760"/>
            <a:ext cx="8557595" cy="553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 rot="16200000">
            <a:off x="-1623579" y="4784968"/>
            <a:ext cx="3687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prstClr val="black"/>
                </a:solidFill>
              </a:rPr>
              <a:t>http://www.boston.com/news/traffic</a:t>
            </a:r>
          </a:p>
        </p:txBody>
      </p:sp>
      <p:pic>
        <p:nvPicPr>
          <p:cNvPr id="7" name="6 Imagen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2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-73368"/>
            <a:ext cx="10365493" cy="6938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QuadreDeText 9"/>
          <p:cNvSpPr txBox="1"/>
          <p:nvPr/>
        </p:nvSpPr>
        <p:spPr>
          <a:xfrm>
            <a:off x="0" y="6381328"/>
            <a:ext cx="8748464" cy="21544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180975">
              <a:tabLst>
                <a:tab pos="8158163" algn="l"/>
                <a:tab pos="8699500" algn="l"/>
              </a:tabLst>
            </a:pPr>
            <a:r>
              <a:rPr lang="es-ES" sz="800" noProof="1"/>
              <a:t>“Dos niñas con la botella de agua San Vicente, Termales San Vicente, Triángulo del Café”; CC </a:t>
            </a:r>
            <a:r>
              <a:rPr lang="es-ES" sz="800" noProof="1" smtClean="0"/>
              <a:t>BY </a:t>
            </a:r>
            <a:r>
              <a:rPr lang="es-ES" sz="800" noProof="1"/>
              <a:t>2.0 by </a:t>
            </a:r>
            <a:r>
              <a:rPr lang="es-ES" sz="800" noProof="1" smtClean="0"/>
              <a:t>Triángulo del Café Travel </a:t>
            </a:r>
            <a:r>
              <a:rPr lang="es-ES" sz="800" noProof="1"/>
              <a:t>Foto: https://www.flickr.com/photos/triangulodelcafe/5179176827</a:t>
            </a:r>
            <a:r>
              <a:rPr lang="es-ES" sz="800" noProof="1" smtClean="0"/>
              <a:t> </a:t>
            </a:r>
            <a:endParaRPr lang="es-ES" sz="800" noProof="1"/>
          </a:p>
        </p:txBody>
      </p:sp>
    </p:spTree>
    <p:extLst>
      <p:ext uri="{BB962C8B-B14F-4D97-AF65-F5344CB8AC3E}">
        <p14:creationId xmlns:p14="http://schemas.microsoft.com/office/powerpoint/2010/main" val="12046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56" b="6255"/>
          <a:stretch/>
        </p:blipFill>
        <p:spPr bwMode="auto">
          <a:xfrm>
            <a:off x="10434" y="-27384"/>
            <a:ext cx="9133566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 Imagen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40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boston-ben-resn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50814" y="0"/>
            <a:ext cx="10297297" cy="6858000"/>
          </a:xfrm>
          <a:prstGeom prst="rect">
            <a:avLst/>
          </a:prstGeom>
        </p:spPr>
      </p:pic>
      <p:pic>
        <p:nvPicPr>
          <p:cNvPr id="6" name="5 Imagen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43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Marcador de contenido" descr="5389703156_3326c51cf3_b.jpg"/>
          <p:cNvPicPr>
            <a:picLocks noChangeAspect="1"/>
          </p:cNvPicPr>
          <p:nvPr/>
        </p:nvPicPr>
        <p:blipFill rotWithShape="1">
          <a:blip r:embed="rId2"/>
          <a:srcRect t="11150" b="10313"/>
          <a:stretch/>
        </p:blipFill>
        <p:spPr>
          <a:xfrm>
            <a:off x="1" y="0"/>
            <a:ext cx="9144000" cy="7029400"/>
          </a:xfrm>
          <a:prstGeom prst="rect">
            <a:avLst/>
          </a:prstGeom>
        </p:spPr>
      </p:pic>
      <p:sp>
        <p:nvSpPr>
          <p:cNvPr id="3" name="QuadreDeText 5"/>
          <p:cNvSpPr txBox="1"/>
          <p:nvPr/>
        </p:nvSpPr>
        <p:spPr>
          <a:xfrm>
            <a:off x="3868506" y="764704"/>
            <a:ext cx="5143536" cy="583236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8100" cap="rnd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Open </a:t>
            </a:r>
            <a:r>
              <a:rPr lang="es-ES" sz="44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Data</a:t>
            </a:r>
          </a:p>
          <a:p>
            <a:pPr algn="ctr"/>
            <a:endParaRPr lang="es-ES" sz="1000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marL="92075"/>
            <a:r>
              <a:rPr lang="es-ES" sz="29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Por el valor de los datos</a:t>
            </a:r>
          </a:p>
          <a:p>
            <a:pPr marL="92075"/>
            <a:r>
              <a:rPr lang="es-ES" sz="29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Para poder rendir cuentas.</a:t>
            </a:r>
          </a:p>
          <a:p>
            <a:pPr marL="92075"/>
            <a:r>
              <a:rPr lang="es-ES" sz="29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Por </a:t>
            </a:r>
            <a:r>
              <a:rPr lang="es-ES" sz="29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é</a:t>
            </a:r>
            <a:r>
              <a:rPr lang="es-ES" sz="29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tica</a:t>
            </a:r>
          </a:p>
          <a:p>
            <a:pPr marL="361950" indent="-269875"/>
            <a:r>
              <a:rPr lang="es-ES" sz="29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Por la universalización del acceso a los datos</a:t>
            </a:r>
          </a:p>
          <a:p>
            <a:pPr marL="92075"/>
            <a:r>
              <a:rPr lang="es-ES" sz="29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Por la investigación (</a:t>
            </a:r>
            <a:r>
              <a:rPr lang="es-ES" sz="29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I+D+i</a:t>
            </a:r>
            <a:r>
              <a:rPr lang="es-ES" sz="29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 marL="92075"/>
            <a:r>
              <a:rPr lang="es-ES" sz="29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Para validar la calidad de los datos</a:t>
            </a:r>
          </a:p>
          <a:p>
            <a:pPr marL="92075"/>
            <a:r>
              <a:rPr lang="es-ES" sz="29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Para aumentar los servicios públicos </a:t>
            </a:r>
            <a:r>
              <a:rPr lang="es-ES" sz="29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y</a:t>
            </a:r>
            <a:r>
              <a:rPr lang="es-ES" sz="29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conocer mejor la AP</a:t>
            </a:r>
          </a:p>
          <a:p>
            <a:pPr marL="92075"/>
            <a:r>
              <a:rPr lang="es-ES" sz="29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Por ser un primer paso al </a:t>
            </a:r>
            <a:r>
              <a:rPr lang="es-ES" sz="29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oGov</a:t>
            </a:r>
            <a:r>
              <a:rPr lang="es-ES" sz="29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</a:t>
            </a: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251520" y="1600200"/>
            <a:ext cx="345638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ES" sz="6000" b="1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¿PQ?</a:t>
            </a:r>
          </a:p>
          <a:p>
            <a:pPr marL="0" indent="0" algn="ctr">
              <a:buFont typeface="Arial" pitchFamily="34" charset="0"/>
              <a:buNone/>
            </a:pPr>
            <a:r>
              <a:rPr lang="es-ES" sz="6000" b="1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¿PQ AHORA?</a:t>
            </a:r>
          </a:p>
          <a:p>
            <a:pPr marL="0" indent="0" algn="ctr">
              <a:buFont typeface="Arial" pitchFamily="34" charset="0"/>
              <a:buNone/>
            </a:pPr>
            <a:endParaRPr lang="es-ES" sz="5400" dirty="0"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61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 Imagen" descr="iStock_000012638997Mediu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60648" y="404664"/>
            <a:ext cx="6241816" cy="6237313"/>
          </a:xfrm>
          <a:prstGeom prst="rect">
            <a:avLst/>
          </a:prstGeom>
        </p:spPr>
      </p:pic>
      <p:sp>
        <p:nvSpPr>
          <p:cNvPr id="5" name="QuadreDeText 5"/>
          <p:cNvSpPr txBox="1"/>
          <p:nvPr/>
        </p:nvSpPr>
        <p:spPr>
          <a:xfrm>
            <a:off x="3868506" y="764704"/>
            <a:ext cx="5143536" cy="56630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8100" cap="rnd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 smtClean="0">
                <a:solidFill>
                  <a:prstClr val="white"/>
                </a:solidFill>
                <a:cs typeface="Calibri" pitchFamily="34" charset="0"/>
              </a:rPr>
              <a:t>Open </a:t>
            </a:r>
            <a:r>
              <a:rPr lang="es-ES" sz="4400" b="1" dirty="0" smtClean="0">
                <a:solidFill>
                  <a:srgbClr val="FF0000"/>
                </a:solidFill>
                <a:cs typeface="Calibri" pitchFamily="34" charset="0"/>
              </a:rPr>
              <a:t>Data </a:t>
            </a:r>
            <a:r>
              <a:rPr lang="es-ES" sz="4400" b="1" dirty="0" smtClean="0">
                <a:solidFill>
                  <a:prstClr val="white"/>
                </a:solidFill>
                <a:cs typeface="Calibri" pitchFamily="34" charset="0"/>
              </a:rPr>
              <a:t>¿</a:t>
            </a:r>
            <a:r>
              <a:rPr lang="es-ES" sz="4400" b="1" dirty="0" err="1" smtClean="0">
                <a:solidFill>
                  <a:prstClr val="white"/>
                </a:solidFill>
                <a:cs typeface="Calibri" pitchFamily="34" charset="0"/>
              </a:rPr>
              <a:t>pq</a:t>
            </a:r>
            <a:r>
              <a:rPr lang="es-ES" sz="4400" b="1" dirty="0">
                <a:solidFill>
                  <a:prstClr val="white"/>
                </a:solidFill>
                <a:cs typeface="Calibri" pitchFamily="34" charset="0"/>
              </a:rPr>
              <a:t>?</a:t>
            </a:r>
            <a:endParaRPr lang="es-ES" sz="4400" b="1" dirty="0" smtClean="0">
              <a:solidFill>
                <a:prstClr val="white"/>
              </a:solidFill>
              <a:cs typeface="Calibri" pitchFamily="34" charset="0"/>
            </a:endParaRPr>
          </a:p>
          <a:p>
            <a:pPr algn="ctr"/>
            <a:endParaRPr lang="es-ES" sz="2900" dirty="0" smtClean="0">
              <a:solidFill>
                <a:srgbClr val="FF0000"/>
              </a:solidFill>
              <a:cs typeface="Calibri" pitchFamily="34" charset="0"/>
            </a:endParaRPr>
          </a:p>
          <a:p>
            <a:pPr marL="549275" indent="-457200">
              <a:buFont typeface="Arial" panose="020B0604020202020204" pitchFamily="34" charset="0"/>
              <a:buChar char="•"/>
            </a:pPr>
            <a:r>
              <a:rPr lang="es-ES" sz="2900" dirty="0" smtClean="0">
                <a:solidFill>
                  <a:prstClr val="white"/>
                </a:solidFill>
                <a:cs typeface="Calibri" pitchFamily="34" charset="0"/>
              </a:rPr>
              <a:t>Para ser más transparentes para con la ciudadanía.</a:t>
            </a:r>
          </a:p>
          <a:p>
            <a:pPr marL="549275" indent="-457200">
              <a:buFont typeface="Arial" panose="020B0604020202020204" pitchFamily="34" charset="0"/>
              <a:buChar char="•"/>
            </a:pPr>
            <a:r>
              <a:rPr lang="es-ES" sz="2900" dirty="0" smtClean="0">
                <a:solidFill>
                  <a:prstClr val="white"/>
                </a:solidFill>
                <a:cs typeface="Calibri" pitchFamily="34" charset="0"/>
              </a:rPr>
              <a:t>Para mejorar la eficiencia interna de las organizaciones (Administración incluida).</a:t>
            </a:r>
          </a:p>
          <a:p>
            <a:pPr marL="549275" indent="-457200">
              <a:buFont typeface="Arial" panose="020B0604020202020204" pitchFamily="34" charset="0"/>
              <a:buChar char="•"/>
            </a:pPr>
            <a:r>
              <a:rPr lang="es-ES" sz="3600" dirty="0" smtClean="0">
                <a:solidFill>
                  <a:srgbClr val="FF0000"/>
                </a:solidFill>
                <a:cs typeface="Calibri" pitchFamily="34" charset="0"/>
              </a:rPr>
              <a:t>¡¡Es un excelente “excusa” para mejorar la gestión de la información!!</a:t>
            </a:r>
          </a:p>
        </p:txBody>
      </p:sp>
      <p:sp>
        <p:nvSpPr>
          <p:cNvPr id="7" name="QuadreDeText 9"/>
          <p:cNvSpPr txBox="1"/>
          <p:nvPr/>
        </p:nvSpPr>
        <p:spPr>
          <a:xfrm>
            <a:off x="0" y="6381328"/>
            <a:ext cx="8748464" cy="21544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180975">
              <a:tabLst>
                <a:tab pos="8158163" algn="l"/>
                <a:tab pos="8699500" algn="l"/>
              </a:tabLst>
            </a:pPr>
            <a:r>
              <a:rPr lang="es-ES" sz="800" noProof="1" smtClean="0">
                <a:solidFill>
                  <a:prstClr val="black"/>
                </a:solidFill>
              </a:rPr>
              <a:t>“Safe Data”, </a:t>
            </a:r>
            <a:r>
              <a:rPr lang="es-ES" sz="800" noProof="1">
                <a:solidFill>
                  <a:prstClr val="black"/>
                </a:solidFill>
              </a:rPr>
              <a:t>© iStockPhoto: http://www.istockphoto.com/ </a:t>
            </a:r>
          </a:p>
        </p:txBody>
      </p:sp>
      <p:pic>
        <p:nvPicPr>
          <p:cNvPr id="9" name="8 Imagen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  <p:pic>
        <p:nvPicPr>
          <p:cNvPr id="6" name="Imatge 7" descr="red-highlight.gif"/>
          <p:cNvPicPr>
            <a:picLocks noChangeAspect="1"/>
          </p:cNvPicPr>
          <p:nvPr/>
        </p:nvPicPr>
        <p:blipFill>
          <a:blip r:embed="rId5" cstate="print">
            <a:lum bright="-47000" contrast="100000"/>
          </a:blip>
          <a:stretch>
            <a:fillRect/>
          </a:stretch>
        </p:blipFill>
        <p:spPr>
          <a:xfrm rot="21377286">
            <a:off x="6354443" y="154210"/>
            <a:ext cx="2684894" cy="1893722"/>
          </a:xfrm>
          <a:prstGeom prst="rect">
            <a:avLst/>
          </a:prstGeom>
          <a:effectLst>
            <a:outerShdw blurRad="127000" dir="8520000" sx="108000" sy="108000" algn="tl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417316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12564888" cy="7117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arrodonit 4"/>
          <p:cNvSpPr/>
          <p:nvPr/>
        </p:nvSpPr>
        <p:spPr>
          <a:xfrm>
            <a:off x="307777" y="4797152"/>
            <a:ext cx="7936631" cy="1846558"/>
          </a:xfrm>
          <a:prstGeom prst="roundRect">
            <a:avLst>
              <a:gd name="adj" fmla="val 1793"/>
            </a:avLst>
          </a:prstGeom>
          <a:solidFill>
            <a:schemeClr val="tx1">
              <a:alpha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prstClr val="white"/>
                </a:solidFill>
                <a:ea typeface="Verdana" pitchFamily="34" charset="0"/>
                <a:cs typeface="Calibri" pitchFamily="34" charset="0"/>
              </a:rPr>
              <a:t>“</a:t>
            </a:r>
            <a:r>
              <a:rPr lang="en-US" sz="3000" b="1" i="1" dirty="0">
                <a:solidFill>
                  <a:prstClr val="white"/>
                </a:solidFill>
                <a:ea typeface="Verdana" pitchFamily="34" charset="0"/>
                <a:cs typeface="Calibri" pitchFamily="34" charset="0"/>
              </a:rPr>
              <a:t>Right now we now that the biggest disease of all it's not a disease. It's </a:t>
            </a:r>
            <a:r>
              <a:rPr lang="en-US" sz="3000" b="1" i="1" dirty="0">
                <a:solidFill>
                  <a:srgbClr val="FF0000"/>
                </a:solidFill>
                <a:ea typeface="Verdana" pitchFamily="34" charset="0"/>
                <a:cs typeface="Calibri" pitchFamily="34" charset="0"/>
              </a:rPr>
              <a:t>corruption</a:t>
            </a:r>
            <a:r>
              <a:rPr lang="en-US" sz="3000" b="1" i="1" dirty="0">
                <a:solidFill>
                  <a:prstClr val="white"/>
                </a:solidFill>
                <a:ea typeface="Verdana" pitchFamily="34" charset="0"/>
                <a:cs typeface="Calibri" pitchFamily="34" charset="0"/>
              </a:rPr>
              <a:t>. </a:t>
            </a:r>
            <a:endParaRPr lang="en-US" sz="3000" b="1" i="1" dirty="0" smtClean="0">
              <a:solidFill>
                <a:prstClr val="white"/>
              </a:solidFill>
              <a:ea typeface="Verdana" pitchFamily="34" charset="0"/>
              <a:cs typeface="Calibri" pitchFamily="34" charset="0"/>
            </a:endParaRPr>
          </a:p>
          <a:p>
            <a:pPr algn="ctr"/>
            <a:r>
              <a:rPr lang="en-US" sz="3000" b="1" i="1" dirty="0" smtClean="0">
                <a:solidFill>
                  <a:prstClr val="white"/>
                </a:solidFill>
                <a:ea typeface="Verdana" pitchFamily="34" charset="0"/>
                <a:cs typeface="Calibri" pitchFamily="34" charset="0"/>
              </a:rPr>
              <a:t>But </a:t>
            </a:r>
            <a:r>
              <a:rPr lang="en-US" sz="3000" b="1" i="1" dirty="0">
                <a:solidFill>
                  <a:prstClr val="white"/>
                </a:solidFill>
                <a:ea typeface="Verdana" pitchFamily="34" charset="0"/>
                <a:cs typeface="Calibri" pitchFamily="34" charset="0"/>
              </a:rPr>
              <a:t>there's a vaccine for that. It's called </a:t>
            </a:r>
            <a:r>
              <a:rPr lang="en-US" sz="3000" b="1" i="1" dirty="0">
                <a:solidFill>
                  <a:srgbClr val="FF0000"/>
                </a:solidFill>
                <a:ea typeface="Verdana" pitchFamily="34" charset="0"/>
                <a:cs typeface="Calibri" pitchFamily="34" charset="0"/>
              </a:rPr>
              <a:t>transparency</a:t>
            </a:r>
            <a:r>
              <a:rPr lang="en-US" sz="3000" b="1" i="1" dirty="0">
                <a:solidFill>
                  <a:prstClr val="white"/>
                </a:solidFill>
                <a:ea typeface="Verdana" pitchFamily="34" charset="0"/>
                <a:cs typeface="Calibri" pitchFamily="34" charset="0"/>
              </a:rPr>
              <a:t>, </a:t>
            </a:r>
            <a:r>
              <a:rPr lang="en-US" sz="3000" b="1" i="1" dirty="0" smtClean="0">
                <a:solidFill>
                  <a:srgbClr val="FF0000"/>
                </a:solidFill>
                <a:ea typeface="Verdana" pitchFamily="34" charset="0"/>
                <a:cs typeface="Calibri" pitchFamily="34" charset="0"/>
              </a:rPr>
              <a:t>open </a:t>
            </a:r>
            <a:r>
              <a:rPr lang="en-US" sz="3000" b="1" i="1" dirty="0">
                <a:solidFill>
                  <a:srgbClr val="FF0000"/>
                </a:solidFill>
                <a:ea typeface="Verdana" pitchFamily="34" charset="0"/>
                <a:cs typeface="Calibri" pitchFamily="34" charset="0"/>
              </a:rPr>
              <a:t>data</a:t>
            </a:r>
            <a:r>
              <a:rPr lang="en-US" sz="3000" b="1" i="1" dirty="0">
                <a:solidFill>
                  <a:prstClr val="white"/>
                </a:solidFill>
                <a:ea typeface="Verdana" pitchFamily="34" charset="0"/>
                <a:cs typeface="Calibri" pitchFamily="34" charset="0"/>
              </a:rPr>
              <a:t> </a:t>
            </a:r>
            <a:r>
              <a:rPr lang="en-US" sz="3000" b="1" i="1" dirty="0" smtClean="0">
                <a:solidFill>
                  <a:prstClr val="white"/>
                </a:solidFill>
                <a:ea typeface="Verdana" pitchFamily="34" charset="0"/>
                <a:cs typeface="Calibri" pitchFamily="34" charset="0"/>
              </a:rPr>
              <a:t>sets”</a:t>
            </a:r>
            <a:endParaRPr lang="es-ES" sz="3000" b="1" dirty="0">
              <a:solidFill>
                <a:prstClr val="white"/>
              </a:solidFill>
              <a:ea typeface="Verdana" pitchFamily="34" charset="0"/>
              <a:cs typeface="Calibri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0" y="0"/>
            <a:ext cx="307777" cy="6858000"/>
          </a:xfrm>
          <a:prstGeom prst="rect">
            <a:avLst/>
          </a:prstGeom>
          <a:solidFill>
            <a:srgbClr val="FFFF00">
              <a:alpha val="27000"/>
            </a:srgbClr>
          </a:solidFill>
        </p:spPr>
        <p:txBody>
          <a:bodyPr vert="vert270" wrap="square">
            <a:spAutoFit/>
          </a:bodyPr>
          <a:lstStyle/>
          <a:p>
            <a:pPr>
              <a:defRPr/>
            </a:pPr>
            <a:r>
              <a:rPr lang="ca-ES" sz="800" dirty="0">
                <a:solidFill>
                  <a:prstClr val="black"/>
                </a:solidFill>
                <a:hlinkClick r:id="rId3"/>
              </a:rPr>
              <a:t>http://</a:t>
            </a:r>
            <a:r>
              <a:rPr lang="ca-ES" sz="800" dirty="0" smtClean="0">
                <a:solidFill>
                  <a:prstClr val="black"/>
                </a:solidFill>
                <a:hlinkClick r:id="rId3"/>
              </a:rPr>
              <a:t>www.ted.com/talks/bono_the_good_news_on_poverty_yes_there_s_good_news.html</a:t>
            </a:r>
            <a:r>
              <a:rPr lang="ca-ES" sz="800" dirty="0" smtClean="0">
                <a:solidFill>
                  <a:prstClr val="black"/>
                </a:solidFill>
              </a:rPr>
              <a:t>   </a:t>
            </a:r>
            <a:endParaRPr lang="ca-ES" sz="800" dirty="0">
              <a:solidFill>
                <a:prstClr val="black"/>
              </a:solidFill>
            </a:endParaRPr>
          </a:p>
        </p:txBody>
      </p:sp>
      <p:pic>
        <p:nvPicPr>
          <p:cNvPr id="6" name="5 Imagen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6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754195"/>
            <a:ext cx="8378042" cy="76895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Open Data en el ámbito de la salud (ejemplo)</a:t>
            </a:r>
            <a:endParaRPr lang="es-ES" dirty="0"/>
          </a:p>
        </p:txBody>
      </p:sp>
      <p:sp>
        <p:nvSpPr>
          <p:cNvPr id="3" name="2 Rectángulo"/>
          <p:cNvSpPr/>
          <p:nvPr/>
        </p:nvSpPr>
        <p:spPr>
          <a:xfrm>
            <a:off x="64868" y="2225445"/>
            <a:ext cx="90142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200" dirty="0" smtClean="0">
                <a:solidFill>
                  <a:prstClr val="black"/>
                </a:solidFill>
              </a:rPr>
              <a:t>¿Cuál es el precio del sulfato de hierro + ácido fólico?</a:t>
            </a:r>
          </a:p>
        </p:txBody>
      </p:sp>
      <p:pic>
        <p:nvPicPr>
          <p:cNvPr id="7" name="6 Imagen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6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754195"/>
            <a:ext cx="8378042" cy="768950"/>
          </a:xfrm>
        </p:spPr>
        <p:txBody>
          <a:bodyPr>
            <a:normAutofit fontScale="90000"/>
          </a:bodyPr>
          <a:lstStyle/>
          <a:p>
            <a:r>
              <a:rPr lang="es-ES" dirty="0"/>
              <a:t>Open Data en el ámbito de la salud (ejemplo)</a:t>
            </a:r>
          </a:p>
        </p:txBody>
      </p:sp>
      <p:sp>
        <p:nvSpPr>
          <p:cNvPr id="3" name="2 Rectángulo"/>
          <p:cNvSpPr/>
          <p:nvPr/>
        </p:nvSpPr>
        <p:spPr>
          <a:xfrm>
            <a:off x="64868" y="2225445"/>
            <a:ext cx="9014263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200" dirty="0" smtClean="0">
                <a:solidFill>
                  <a:prstClr val="black"/>
                </a:solidFill>
              </a:rPr>
              <a:t>¿Cuál es el precio del sulfato de hierro + ácido fólico?</a:t>
            </a:r>
          </a:p>
          <a:p>
            <a:pPr algn="ctr"/>
            <a:endParaRPr lang="es-ES" sz="3200" dirty="0">
              <a:solidFill>
                <a:prstClr val="black"/>
              </a:solidFill>
            </a:endParaRPr>
          </a:p>
          <a:p>
            <a:pPr algn="ctr"/>
            <a:r>
              <a:rPr lang="es-ES" sz="3200" dirty="0" smtClean="0">
                <a:solidFill>
                  <a:prstClr val="black"/>
                </a:solidFill>
              </a:rPr>
              <a:t>En Ruanda </a:t>
            </a:r>
            <a:r>
              <a:rPr lang="es-ES" sz="3200" b="1" dirty="0" smtClean="0">
                <a:solidFill>
                  <a:prstClr val="black"/>
                </a:solidFill>
              </a:rPr>
              <a:t>0,12 $</a:t>
            </a:r>
            <a:r>
              <a:rPr lang="es-ES" sz="3200" dirty="0" smtClean="0">
                <a:solidFill>
                  <a:prstClr val="black"/>
                </a:solidFill>
              </a:rPr>
              <a:t> </a:t>
            </a:r>
          </a:p>
          <a:p>
            <a:pPr algn="ctr"/>
            <a:r>
              <a:rPr lang="es-ES" sz="3200" dirty="0" smtClean="0">
                <a:solidFill>
                  <a:prstClr val="black"/>
                </a:solidFill>
              </a:rPr>
              <a:t>(por 100 tabletas)</a:t>
            </a:r>
          </a:p>
        </p:txBody>
      </p:sp>
      <p:pic>
        <p:nvPicPr>
          <p:cNvPr id="7" name="6 Imagen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35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754195"/>
            <a:ext cx="8378042" cy="768950"/>
          </a:xfrm>
        </p:spPr>
        <p:txBody>
          <a:bodyPr>
            <a:normAutofit fontScale="90000"/>
          </a:bodyPr>
          <a:lstStyle/>
          <a:p>
            <a:r>
              <a:rPr lang="es-ES" dirty="0"/>
              <a:t>Open Data en el ámbito de la salud (ejemplo)</a:t>
            </a:r>
          </a:p>
        </p:txBody>
      </p:sp>
      <p:sp>
        <p:nvSpPr>
          <p:cNvPr id="3" name="2 Rectángulo"/>
          <p:cNvSpPr/>
          <p:nvPr/>
        </p:nvSpPr>
        <p:spPr>
          <a:xfrm>
            <a:off x="64868" y="2225445"/>
            <a:ext cx="9014263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200" dirty="0" smtClean="0">
                <a:solidFill>
                  <a:prstClr val="black"/>
                </a:solidFill>
              </a:rPr>
              <a:t>¿Cuál es el precio del sulfato de hierro + ácido fólico?</a:t>
            </a:r>
          </a:p>
          <a:p>
            <a:pPr algn="ctr"/>
            <a:endParaRPr lang="es-ES" sz="3200" dirty="0">
              <a:solidFill>
                <a:prstClr val="black"/>
              </a:solidFill>
            </a:endParaRPr>
          </a:p>
          <a:p>
            <a:pPr algn="ctr"/>
            <a:r>
              <a:rPr lang="es-ES" sz="3200" dirty="0" smtClean="0">
                <a:solidFill>
                  <a:prstClr val="black"/>
                </a:solidFill>
              </a:rPr>
              <a:t>En la República Democrática del Congo </a:t>
            </a:r>
            <a:r>
              <a:rPr lang="es-ES" sz="3200" b="1" dirty="0" smtClean="0">
                <a:solidFill>
                  <a:prstClr val="black"/>
                </a:solidFill>
              </a:rPr>
              <a:t>0,2 $</a:t>
            </a:r>
            <a:r>
              <a:rPr lang="es-ES" sz="3200" dirty="0" smtClean="0">
                <a:solidFill>
                  <a:prstClr val="black"/>
                </a:solidFill>
              </a:rPr>
              <a:t> </a:t>
            </a:r>
          </a:p>
          <a:p>
            <a:pPr algn="ctr"/>
            <a:r>
              <a:rPr lang="es-ES" sz="3200" dirty="0" smtClean="0">
                <a:solidFill>
                  <a:prstClr val="black"/>
                </a:solidFill>
              </a:rPr>
              <a:t>(por 100 tabletas)</a:t>
            </a:r>
          </a:p>
        </p:txBody>
      </p:sp>
      <p:pic>
        <p:nvPicPr>
          <p:cNvPr id="7" name="6 Imagen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9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754195"/>
            <a:ext cx="8378042" cy="768950"/>
          </a:xfrm>
        </p:spPr>
        <p:txBody>
          <a:bodyPr>
            <a:normAutofit fontScale="90000"/>
          </a:bodyPr>
          <a:lstStyle/>
          <a:p>
            <a:r>
              <a:rPr lang="es-ES" dirty="0"/>
              <a:t>Open Data en el ámbito de la salud (ejemplo)</a:t>
            </a:r>
          </a:p>
        </p:txBody>
      </p:sp>
      <p:sp>
        <p:nvSpPr>
          <p:cNvPr id="3" name="2 Rectángulo"/>
          <p:cNvSpPr/>
          <p:nvPr/>
        </p:nvSpPr>
        <p:spPr>
          <a:xfrm>
            <a:off x="64868" y="2225445"/>
            <a:ext cx="9014263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200" dirty="0" smtClean="0">
                <a:solidFill>
                  <a:prstClr val="black"/>
                </a:solidFill>
              </a:rPr>
              <a:t>¿Cuál es el precio del sulfato de hierro + ácido fólico?</a:t>
            </a:r>
          </a:p>
          <a:p>
            <a:pPr algn="ctr"/>
            <a:endParaRPr lang="es-ES" sz="3200" dirty="0">
              <a:solidFill>
                <a:prstClr val="black"/>
              </a:solidFill>
            </a:endParaRPr>
          </a:p>
          <a:p>
            <a:pPr algn="ctr"/>
            <a:r>
              <a:rPr lang="es-ES" sz="3200" dirty="0" smtClean="0">
                <a:solidFill>
                  <a:prstClr val="black"/>
                </a:solidFill>
              </a:rPr>
              <a:t>En Namibia </a:t>
            </a:r>
            <a:r>
              <a:rPr lang="es-ES" sz="3200" b="1" dirty="0" smtClean="0">
                <a:solidFill>
                  <a:prstClr val="black"/>
                </a:solidFill>
              </a:rPr>
              <a:t>0,9 $</a:t>
            </a:r>
            <a:r>
              <a:rPr lang="es-ES" sz="3200" dirty="0" smtClean="0">
                <a:solidFill>
                  <a:prstClr val="black"/>
                </a:solidFill>
              </a:rPr>
              <a:t> </a:t>
            </a:r>
          </a:p>
          <a:p>
            <a:pPr algn="ctr"/>
            <a:r>
              <a:rPr lang="es-ES" sz="3200" dirty="0" smtClean="0">
                <a:solidFill>
                  <a:prstClr val="black"/>
                </a:solidFill>
              </a:rPr>
              <a:t>(por 100 tabletas)</a:t>
            </a:r>
          </a:p>
        </p:txBody>
      </p:sp>
      <p:pic>
        <p:nvPicPr>
          <p:cNvPr id="7" name="6 Imagen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5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754195"/>
            <a:ext cx="8378042" cy="768950"/>
          </a:xfrm>
        </p:spPr>
        <p:txBody>
          <a:bodyPr>
            <a:normAutofit fontScale="90000"/>
          </a:bodyPr>
          <a:lstStyle/>
          <a:p>
            <a:r>
              <a:rPr lang="es-ES" dirty="0"/>
              <a:t>Open Data en el ámbito de la salud (ejemplo)</a:t>
            </a:r>
          </a:p>
        </p:txBody>
      </p:sp>
      <p:sp>
        <p:nvSpPr>
          <p:cNvPr id="3" name="2 Rectángulo"/>
          <p:cNvSpPr/>
          <p:nvPr/>
        </p:nvSpPr>
        <p:spPr>
          <a:xfrm>
            <a:off x="64868" y="2225445"/>
            <a:ext cx="9014263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200" dirty="0" smtClean="0">
                <a:solidFill>
                  <a:prstClr val="black"/>
                </a:solidFill>
              </a:rPr>
              <a:t>¿Cuál es el precio del sulfato de hierro + ácido fólico?</a:t>
            </a:r>
          </a:p>
          <a:p>
            <a:pPr algn="ctr"/>
            <a:endParaRPr lang="es-ES" sz="3200" dirty="0">
              <a:solidFill>
                <a:prstClr val="black"/>
              </a:solidFill>
            </a:endParaRPr>
          </a:p>
          <a:p>
            <a:pPr algn="ctr"/>
            <a:r>
              <a:rPr lang="es-ES" sz="3200" dirty="0" smtClean="0">
                <a:solidFill>
                  <a:prstClr val="black"/>
                </a:solidFill>
              </a:rPr>
              <a:t>En Suazilandia </a:t>
            </a:r>
            <a:r>
              <a:rPr lang="es-ES" sz="3200" b="1" dirty="0" smtClean="0">
                <a:solidFill>
                  <a:prstClr val="black"/>
                </a:solidFill>
              </a:rPr>
              <a:t>3,0 $</a:t>
            </a:r>
            <a:r>
              <a:rPr lang="es-ES" sz="3200" dirty="0" smtClean="0">
                <a:solidFill>
                  <a:prstClr val="black"/>
                </a:solidFill>
              </a:rPr>
              <a:t> </a:t>
            </a:r>
          </a:p>
          <a:p>
            <a:pPr algn="ctr"/>
            <a:r>
              <a:rPr lang="es-ES" sz="3200" dirty="0" smtClean="0">
                <a:solidFill>
                  <a:prstClr val="black"/>
                </a:solidFill>
              </a:rPr>
              <a:t>(por 100 tabletas)</a:t>
            </a:r>
          </a:p>
        </p:txBody>
      </p:sp>
      <p:pic>
        <p:nvPicPr>
          <p:cNvPr id="7" name="6 Imagen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3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commons/0/05/Falafel_bal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0"/>
            <a:ext cx="102934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QuadreDeText 9"/>
          <p:cNvSpPr txBox="1"/>
          <p:nvPr/>
        </p:nvSpPr>
        <p:spPr>
          <a:xfrm>
            <a:off x="0" y="6381328"/>
            <a:ext cx="8748464" cy="21544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180975">
              <a:tabLst>
                <a:tab pos="8158163" algn="l"/>
                <a:tab pos="8699500" algn="l"/>
              </a:tabLst>
            </a:pPr>
            <a:r>
              <a:rPr lang="es-ES" sz="800" noProof="1"/>
              <a:t>“Golden Falafel balls on plate”; CC </a:t>
            </a:r>
            <a:r>
              <a:rPr lang="es-ES" sz="800" noProof="1" smtClean="0"/>
              <a:t>BY </a:t>
            </a:r>
            <a:r>
              <a:rPr lang="es-ES" sz="800" noProof="1"/>
              <a:t>2.0 </a:t>
            </a:r>
            <a:r>
              <a:rPr lang="es-ES" sz="800" noProof="1" smtClean="0"/>
              <a:t>by Yummyporky </a:t>
            </a:r>
            <a:r>
              <a:rPr lang="es-ES" sz="800" noProof="1"/>
              <a:t>Foto: https://en.wikipedia.org/wiki/File:Falafel_balls.jpg</a:t>
            </a:r>
            <a:r>
              <a:rPr lang="es-ES" sz="800" noProof="1" smtClean="0"/>
              <a:t> </a:t>
            </a:r>
            <a:endParaRPr lang="es-ES" sz="800" noProof="1"/>
          </a:p>
        </p:txBody>
      </p:sp>
      <p:pic>
        <p:nvPicPr>
          <p:cNvPr id="4" name="3 Imagen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2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754195"/>
            <a:ext cx="8378042" cy="768950"/>
          </a:xfrm>
        </p:spPr>
        <p:txBody>
          <a:bodyPr>
            <a:normAutofit fontScale="90000"/>
          </a:bodyPr>
          <a:lstStyle/>
          <a:p>
            <a:r>
              <a:rPr lang="es-ES" dirty="0"/>
              <a:t>Open Data en el ámbito de la salud (ejemplo)</a:t>
            </a:r>
          </a:p>
        </p:txBody>
      </p:sp>
      <p:sp>
        <p:nvSpPr>
          <p:cNvPr id="3" name="2 Rectángulo"/>
          <p:cNvSpPr/>
          <p:nvPr/>
        </p:nvSpPr>
        <p:spPr>
          <a:xfrm>
            <a:off x="560110" y="2225445"/>
            <a:ext cx="8023800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200" dirty="0" smtClean="0">
                <a:solidFill>
                  <a:prstClr val="black"/>
                </a:solidFill>
              </a:rPr>
              <a:t>Suazilandia paga </a:t>
            </a:r>
            <a:r>
              <a:rPr lang="es-ES" sz="4000" b="1" dirty="0" smtClean="0">
                <a:solidFill>
                  <a:srgbClr val="FF0000"/>
                </a:solidFill>
              </a:rPr>
              <a:t>25 veces más</a:t>
            </a:r>
            <a:r>
              <a:rPr lang="es-ES" sz="3200" dirty="0" smtClean="0">
                <a:solidFill>
                  <a:prstClr val="black"/>
                </a:solidFill>
              </a:rPr>
              <a:t> que Ruanda </a:t>
            </a:r>
          </a:p>
          <a:p>
            <a:pPr algn="ctr"/>
            <a:r>
              <a:rPr lang="es-ES" sz="3200" dirty="0" smtClean="0">
                <a:solidFill>
                  <a:prstClr val="black"/>
                </a:solidFill>
              </a:rPr>
              <a:t>por el </a:t>
            </a:r>
            <a:r>
              <a:rPr lang="es-ES" sz="3200" b="1" dirty="0" smtClean="0">
                <a:solidFill>
                  <a:prstClr val="black"/>
                </a:solidFill>
              </a:rPr>
              <a:t>mismo</a:t>
            </a:r>
            <a:r>
              <a:rPr lang="es-ES" sz="3200" dirty="0" smtClean="0">
                <a:solidFill>
                  <a:prstClr val="black"/>
                </a:solidFill>
              </a:rPr>
              <a:t> fármaco</a:t>
            </a:r>
          </a:p>
          <a:p>
            <a:pPr algn="ctr"/>
            <a:endParaRPr lang="es-ES" sz="3200" dirty="0">
              <a:solidFill>
                <a:prstClr val="black"/>
              </a:solidFill>
            </a:endParaRPr>
          </a:p>
        </p:txBody>
      </p:sp>
      <p:pic>
        <p:nvPicPr>
          <p:cNvPr id="7" name="6 Imagen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0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754195"/>
            <a:ext cx="8378042" cy="768950"/>
          </a:xfrm>
        </p:spPr>
        <p:txBody>
          <a:bodyPr>
            <a:normAutofit fontScale="90000"/>
          </a:bodyPr>
          <a:lstStyle/>
          <a:p>
            <a:r>
              <a:rPr lang="es-ES" dirty="0"/>
              <a:t>Open Data en el ámbito de la salud (ejemplo)</a:t>
            </a:r>
          </a:p>
        </p:txBody>
      </p:sp>
      <p:sp>
        <p:nvSpPr>
          <p:cNvPr id="3" name="2 Rectángulo"/>
          <p:cNvSpPr/>
          <p:nvPr/>
        </p:nvSpPr>
        <p:spPr>
          <a:xfrm>
            <a:off x="474160" y="1667320"/>
            <a:ext cx="8195705" cy="46474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4000" dirty="0" err="1" smtClean="0">
                <a:solidFill>
                  <a:prstClr val="black"/>
                </a:solidFill>
              </a:rPr>
              <a:t>Botswana</a:t>
            </a:r>
            <a:r>
              <a:rPr lang="es-ES" sz="3200" dirty="0" smtClean="0">
                <a:solidFill>
                  <a:prstClr val="black"/>
                </a:solidFill>
              </a:rPr>
              <a:t>:</a:t>
            </a:r>
            <a:endParaRPr lang="es-ES" sz="3200" dirty="0">
              <a:solidFill>
                <a:prstClr val="black"/>
              </a:solidFill>
            </a:endParaRPr>
          </a:p>
          <a:p>
            <a:pPr algn="ctr"/>
            <a:r>
              <a:rPr lang="en-US" sz="3200" dirty="0" smtClean="0">
                <a:solidFill>
                  <a:prstClr val="black"/>
                </a:solidFill>
              </a:rPr>
              <a:t>“We </a:t>
            </a:r>
            <a:r>
              <a:rPr lang="en-US" sz="3200" dirty="0">
                <a:solidFill>
                  <a:prstClr val="black"/>
                </a:solidFill>
              </a:rPr>
              <a:t>used the </a:t>
            </a:r>
            <a:r>
              <a:rPr lang="en-US" sz="3200" b="1" dirty="0">
                <a:solidFill>
                  <a:prstClr val="black"/>
                </a:solidFill>
              </a:rPr>
              <a:t>R10.00</a:t>
            </a:r>
            <a:r>
              <a:rPr lang="en-US" sz="3200" dirty="0">
                <a:solidFill>
                  <a:prstClr val="black"/>
                </a:solidFill>
              </a:rPr>
              <a:t> tender</a:t>
            </a:r>
          </a:p>
          <a:p>
            <a:pPr algn="ctr"/>
            <a:r>
              <a:rPr lang="en-US" sz="3200" dirty="0">
                <a:solidFill>
                  <a:prstClr val="black"/>
                </a:solidFill>
              </a:rPr>
              <a:t>price in South Africa to push Bayer for a lower</a:t>
            </a:r>
          </a:p>
          <a:p>
            <a:pPr algn="ctr"/>
            <a:r>
              <a:rPr lang="en-US" sz="3200" dirty="0">
                <a:solidFill>
                  <a:prstClr val="black"/>
                </a:solidFill>
              </a:rPr>
              <a:t>price (the new price should hopefully be</a:t>
            </a:r>
          </a:p>
          <a:p>
            <a:pPr algn="ctr"/>
            <a:r>
              <a:rPr lang="en-US" sz="3200" dirty="0">
                <a:solidFill>
                  <a:prstClr val="black"/>
                </a:solidFill>
              </a:rPr>
              <a:t>implemented in the next 2-3 weeks). We are</a:t>
            </a:r>
          </a:p>
          <a:p>
            <a:pPr algn="ctr"/>
            <a:r>
              <a:rPr lang="en-US" sz="3200" dirty="0">
                <a:solidFill>
                  <a:prstClr val="black"/>
                </a:solidFill>
              </a:rPr>
              <a:t>currently paying </a:t>
            </a:r>
            <a:r>
              <a:rPr lang="en-US" sz="3200" b="1" dirty="0">
                <a:solidFill>
                  <a:prstClr val="black"/>
                </a:solidFill>
              </a:rPr>
              <a:t>R99</a:t>
            </a:r>
            <a:r>
              <a:rPr lang="en-US" sz="3200" dirty="0">
                <a:solidFill>
                  <a:prstClr val="black"/>
                </a:solidFill>
              </a:rPr>
              <a:t> per pack, but we have paid</a:t>
            </a:r>
          </a:p>
          <a:p>
            <a:pPr algn="ctr"/>
            <a:r>
              <a:rPr lang="en-US" sz="3200" dirty="0">
                <a:solidFill>
                  <a:prstClr val="black"/>
                </a:solidFill>
              </a:rPr>
              <a:t>as high as </a:t>
            </a:r>
            <a:r>
              <a:rPr lang="en-US" sz="3200" b="1" dirty="0">
                <a:solidFill>
                  <a:prstClr val="black"/>
                </a:solidFill>
              </a:rPr>
              <a:t>R152</a:t>
            </a:r>
            <a:r>
              <a:rPr lang="en-US" sz="3200" dirty="0">
                <a:solidFill>
                  <a:prstClr val="black"/>
                </a:solidFill>
              </a:rPr>
              <a:t> in the past. </a:t>
            </a:r>
            <a:endParaRPr lang="en-US" sz="3200" dirty="0" smtClean="0">
              <a:solidFill>
                <a:prstClr val="black"/>
              </a:solidFill>
            </a:endParaRPr>
          </a:p>
          <a:p>
            <a:pPr algn="ctr"/>
            <a:r>
              <a:rPr lang="en-US" sz="3200" dirty="0" smtClean="0">
                <a:solidFill>
                  <a:prstClr val="black"/>
                </a:solidFill>
              </a:rPr>
              <a:t>This </a:t>
            </a:r>
            <a:r>
              <a:rPr lang="en-US" sz="3200" dirty="0">
                <a:solidFill>
                  <a:prstClr val="black"/>
                </a:solidFill>
              </a:rPr>
              <a:t>will amount to a</a:t>
            </a:r>
          </a:p>
          <a:p>
            <a:pPr algn="ctr"/>
            <a:r>
              <a:rPr lang="en-US" sz="3200" dirty="0">
                <a:solidFill>
                  <a:prstClr val="black"/>
                </a:solidFill>
              </a:rPr>
              <a:t>saving of around </a:t>
            </a:r>
            <a:r>
              <a:rPr lang="en-US" sz="3200" b="1" dirty="0">
                <a:solidFill>
                  <a:prstClr val="black"/>
                </a:solidFill>
              </a:rPr>
              <a:t>P10,000,000</a:t>
            </a:r>
            <a:r>
              <a:rPr lang="en-US" sz="3200" dirty="0">
                <a:solidFill>
                  <a:prstClr val="black"/>
                </a:solidFill>
              </a:rPr>
              <a:t> per year</a:t>
            </a:r>
            <a:r>
              <a:rPr lang="en-US" sz="3200" dirty="0" smtClean="0">
                <a:solidFill>
                  <a:prstClr val="black"/>
                </a:solidFill>
              </a:rPr>
              <a:t>.”</a:t>
            </a:r>
            <a:endParaRPr lang="es-ES" sz="3200" dirty="0" smtClean="0">
              <a:solidFill>
                <a:prstClr val="black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0" y="645196"/>
            <a:ext cx="307777" cy="614553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a-ES" sz="800">
                <a:solidFill>
                  <a:prstClr val="black"/>
                </a:solidFill>
                <a:hlinkClick r:id="rId3"/>
              </a:rPr>
              <a:t>http://</a:t>
            </a:r>
            <a:r>
              <a:rPr lang="ca-ES" sz="800" smtClean="0">
                <a:solidFill>
                  <a:prstClr val="black"/>
                </a:solidFill>
                <a:hlinkClick r:id="rId3"/>
              </a:rPr>
              <a:t>unpan1.un.org/intradoc/groups/public/documents/un-dpadm/unpan050347.pdf</a:t>
            </a:r>
            <a:r>
              <a:rPr lang="ca-ES" sz="800" dirty="0" smtClean="0">
                <a:solidFill>
                  <a:prstClr val="black"/>
                </a:solidFill>
              </a:rPr>
              <a:t>  </a:t>
            </a:r>
          </a:p>
        </p:txBody>
      </p:sp>
      <p:pic>
        <p:nvPicPr>
          <p:cNvPr id="9" name="8 Imagen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37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07" y="1523145"/>
            <a:ext cx="9342013" cy="480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6011603" y="5949280"/>
            <a:ext cx="2022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solidFill>
                  <a:prstClr val="black"/>
                </a:solidFill>
              </a:rPr>
              <a:t>Ejemplo de </a:t>
            </a:r>
            <a:r>
              <a:rPr lang="es-ES" dirty="0" err="1" smtClean="0">
                <a:solidFill>
                  <a:prstClr val="black"/>
                </a:solidFill>
              </a:rPr>
              <a:t>Adi</a:t>
            </a:r>
            <a:r>
              <a:rPr lang="es-ES" dirty="0" smtClean="0">
                <a:solidFill>
                  <a:prstClr val="black"/>
                </a:solidFill>
              </a:rPr>
              <a:t> </a:t>
            </a:r>
            <a:r>
              <a:rPr lang="es-ES" dirty="0" err="1" smtClean="0">
                <a:solidFill>
                  <a:prstClr val="black"/>
                </a:solidFill>
              </a:rPr>
              <a:t>Eyal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Open Data en el ámbito de la salud (ejemplo)</a:t>
            </a:r>
          </a:p>
        </p:txBody>
      </p:sp>
      <p:pic>
        <p:nvPicPr>
          <p:cNvPr id="10" name="9 Imagen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7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eadminblog.files.wordpress.com/2013/05/grafo-social-data.png?w=595&amp;h=5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15888"/>
            <a:ext cx="6604000" cy="655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0" y="91774"/>
            <a:ext cx="307777" cy="6145538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r">
              <a:defRPr/>
            </a:pPr>
            <a:r>
              <a:rPr lang="ca-ES" sz="800" dirty="0">
                <a:hlinkClick r:id="rId3"/>
              </a:rPr>
              <a:t>http://eadminblog.net/2013/05/06/social-data-papel-administracion-sociedad-dato/</a:t>
            </a:r>
            <a:r>
              <a:rPr lang="ca-ES" sz="800" dirty="0"/>
              <a:t> </a:t>
            </a:r>
          </a:p>
        </p:txBody>
      </p:sp>
      <p:pic>
        <p:nvPicPr>
          <p:cNvPr id="5" name="Imatge 7" descr="red-highlight.gif"/>
          <p:cNvPicPr>
            <a:picLocks noChangeAspect="1"/>
          </p:cNvPicPr>
          <p:nvPr/>
        </p:nvPicPr>
        <p:blipFill>
          <a:blip r:embed="rId4" cstate="print">
            <a:lum bright="-47000" contrast="100000"/>
          </a:blip>
          <a:stretch>
            <a:fillRect/>
          </a:stretch>
        </p:blipFill>
        <p:spPr>
          <a:xfrm rot="1910379">
            <a:off x="436268" y="4749904"/>
            <a:ext cx="3160616" cy="1874906"/>
          </a:xfrm>
          <a:prstGeom prst="rect">
            <a:avLst/>
          </a:prstGeom>
          <a:effectLst>
            <a:outerShdw blurRad="127000" dir="8520000" sx="108000" sy="108000" algn="tl" rotWithShape="0">
              <a:prstClr val="black"/>
            </a:outerShdw>
          </a:effectLst>
        </p:spPr>
      </p:pic>
      <p:pic>
        <p:nvPicPr>
          <p:cNvPr id="6" name="Imatge 7" descr="red-highlight.gif"/>
          <p:cNvPicPr>
            <a:picLocks noChangeAspect="1"/>
          </p:cNvPicPr>
          <p:nvPr/>
        </p:nvPicPr>
        <p:blipFill>
          <a:blip r:embed="rId4" cstate="print">
            <a:lum bright="-47000" contrast="100000"/>
          </a:blip>
          <a:stretch>
            <a:fillRect/>
          </a:stretch>
        </p:blipFill>
        <p:spPr>
          <a:xfrm rot="10406655">
            <a:off x="5694071" y="4690301"/>
            <a:ext cx="3059661" cy="2171537"/>
          </a:xfrm>
          <a:prstGeom prst="rect">
            <a:avLst/>
          </a:prstGeom>
          <a:effectLst>
            <a:outerShdw blurRad="127000" dir="8520000" sx="108000" sy="108000" algn="tl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303535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103051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 rot="16200000">
            <a:off x="-1277526" y="413220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solidFill>
                  <a:prstClr val="black"/>
                </a:solidFill>
              </a:rPr>
              <a:t>http://datos.fundacionctic.org/2014/03/mapa-actual-de-las-iniciativas-open-data-en-espana/</a:t>
            </a:r>
          </a:p>
        </p:txBody>
      </p:sp>
    </p:spTree>
    <p:extLst>
      <p:ext uri="{BB962C8B-B14F-4D97-AF65-F5344CB8AC3E}">
        <p14:creationId xmlns:p14="http://schemas.microsoft.com/office/powerpoint/2010/main" val="247598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01" y="-27384"/>
            <a:ext cx="9188860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592288" y="6228020"/>
            <a:ext cx="5940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prstClr val="black"/>
                </a:solidFill>
              </a:rPr>
              <a:t>http://datos.fundacionctic.org/sandbox/catalog/faceted/</a:t>
            </a:r>
          </a:p>
        </p:txBody>
      </p:sp>
    </p:spTree>
    <p:extLst>
      <p:ext uri="{BB962C8B-B14F-4D97-AF65-F5344CB8AC3E}">
        <p14:creationId xmlns:p14="http://schemas.microsoft.com/office/powerpoint/2010/main" val="161468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986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tge 7" descr="red-highlight.gif"/>
          <p:cNvPicPr>
            <a:picLocks noChangeAspect="1"/>
          </p:cNvPicPr>
          <p:nvPr/>
        </p:nvPicPr>
        <p:blipFill>
          <a:blip r:embed="rId3" cstate="print">
            <a:lum bright="-47000" contrast="100000"/>
          </a:blip>
          <a:stretch>
            <a:fillRect/>
          </a:stretch>
        </p:blipFill>
        <p:spPr>
          <a:xfrm rot="11590000">
            <a:off x="855295" y="2612997"/>
            <a:ext cx="6850361" cy="3684631"/>
          </a:xfrm>
          <a:prstGeom prst="rect">
            <a:avLst/>
          </a:prstGeom>
          <a:effectLst>
            <a:outerShdw blurRad="127000" dir="8520000" sx="108000" sy="108000" algn="tl" rotWithShape="0">
              <a:prstClr val="black"/>
            </a:outerShdw>
          </a:effectLst>
        </p:spPr>
      </p:pic>
      <p:pic>
        <p:nvPicPr>
          <p:cNvPr id="6" name="5 Imagen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70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711592029"/>
              </p:ext>
            </p:extLst>
          </p:nvPr>
        </p:nvGraphicFramePr>
        <p:xfrm>
          <a:off x="1524000" y="445120"/>
          <a:ext cx="679241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QuadreDeText 9"/>
          <p:cNvSpPr txBox="1"/>
          <p:nvPr/>
        </p:nvSpPr>
        <p:spPr>
          <a:xfrm>
            <a:off x="0" y="4581128"/>
            <a:ext cx="8748464" cy="1538883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063750">
              <a:tabLst>
                <a:tab pos="8158163" algn="l"/>
                <a:tab pos="8699500" algn="l"/>
              </a:tabLst>
            </a:pPr>
            <a:r>
              <a:rPr lang="es-ES" sz="4700" b="1" noProof="1" smtClean="0">
                <a:solidFill>
                  <a:srgbClr val="C00000"/>
                </a:solidFill>
              </a:rPr>
              <a:t>Hay que tener en cuenta todas las “herramientas”</a:t>
            </a:r>
            <a:endParaRPr lang="es-ES" sz="4700" noProof="1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21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https://upload.wikimedia.org/wikipedia/en/e/e2/CKAN_Logo_full_col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7" y="1700808"/>
            <a:ext cx="4977886" cy="168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 descr="Resultat d'imatges de junar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7182" name="Picture 14" descr="https://c2.staticflickr.com/6/5043/5375652929_af222dbde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664944"/>
            <a:ext cx="3168352" cy="171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https://www.opendatasoft.com/wp-content/uploads/2015/04/opendatasoft-logo-hp4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505" y="3861048"/>
            <a:ext cx="4844967" cy="107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Resultat d'imatges de socrata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60048"/>
            <a:ext cx="2448272" cy="264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QuadreDeText 9"/>
          <p:cNvSpPr txBox="1"/>
          <p:nvPr/>
        </p:nvSpPr>
        <p:spPr>
          <a:xfrm>
            <a:off x="0" y="5529426"/>
            <a:ext cx="8748464" cy="707886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063750">
              <a:tabLst>
                <a:tab pos="8158163" algn="l"/>
                <a:tab pos="8699500" algn="l"/>
              </a:tabLst>
            </a:pPr>
            <a:r>
              <a:rPr lang="es-ES" sz="4000" b="1" noProof="1" smtClean="0">
                <a:solidFill>
                  <a:srgbClr val="C00000"/>
                </a:solidFill>
              </a:rPr>
              <a:t>Plataformas tecnológicas</a:t>
            </a:r>
            <a:endParaRPr lang="es-ES" sz="4000" noProof="1" smtClean="0">
              <a:solidFill>
                <a:srgbClr val="C00000"/>
              </a:solidFill>
            </a:endParaRPr>
          </a:p>
        </p:txBody>
      </p:sp>
      <p:pic>
        <p:nvPicPr>
          <p:cNvPr id="1026" name="Picture 2" descr="Resultat d'imatges de arcgis opendat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845" y="285911"/>
            <a:ext cx="2809875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68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51"/>
          <a:stretch/>
        </p:blipFill>
        <p:spPr>
          <a:xfrm>
            <a:off x="-828600" y="660974"/>
            <a:ext cx="10483371" cy="5395442"/>
          </a:xfrm>
        </p:spPr>
      </p:pic>
      <p:sp>
        <p:nvSpPr>
          <p:cNvPr id="5" name="4 CuadroTexto"/>
          <p:cNvSpPr txBox="1"/>
          <p:nvPr/>
        </p:nvSpPr>
        <p:spPr>
          <a:xfrm>
            <a:off x="4429124" y="5929330"/>
            <a:ext cx="4714940" cy="707886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>
                <a:solidFill>
                  <a:srgbClr val="FF0000"/>
                </a:solidFill>
                <a:latin typeface="Georgia" pitchFamily="18" charset="0"/>
              </a:rPr>
              <a:t>Aviso legal</a:t>
            </a:r>
            <a:endParaRPr lang="es-ES" sz="40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-36512" y="2409430"/>
            <a:ext cx="307777" cy="443254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s-ES" sz="800" dirty="0">
                <a:ea typeface="ＭＳ Ｐゴシック" charset="-128"/>
                <a:hlinkClick r:id="rId3"/>
              </a:rPr>
              <a:t>http://datos.gob.es/datos/?</a:t>
            </a:r>
            <a:r>
              <a:rPr lang="es-ES" sz="800" dirty="0" smtClean="0">
                <a:ea typeface="ＭＳ Ｐゴシック" charset="-128"/>
                <a:hlinkClick r:id="rId3"/>
              </a:rPr>
              <a:t>q=aviso-legal</a:t>
            </a:r>
            <a:r>
              <a:rPr lang="es-ES" sz="800" dirty="0" smtClean="0">
                <a:ea typeface="ＭＳ Ｐゴシック" charset="-128"/>
              </a:rPr>
              <a:t> </a:t>
            </a:r>
            <a:endParaRPr lang="es-ES" sz="800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366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254" y="2528048"/>
            <a:ext cx="1889956" cy="109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QuadreDeText 9"/>
          <p:cNvSpPr txBox="1"/>
          <p:nvPr/>
        </p:nvSpPr>
        <p:spPr>
          <a:xfrm>
            <a:off x="0" y="1196752"/>
            <a:ext cx="8748464" cy="1015663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063750">
              <a:tabLst>
                <a:tab pos="8158163" algn="l"/>
                <a:tab pos="8699500" algn="l"/>
              </a:tabLst>
            </a:pPr>
            <a:r>
              <a:rPr lang="es-ES" sz="6000" b="1" noProof="1" smtClean="0">
                <a:solidFill>
                  <a:srgbClr val="C00000"/>
                </a:solidFill>
              </a:rPr>
              <a:t>Ingredientes:</a:t>
            </a:r>
            <a:endParaRPr lang="es-ES" sz="2400" noProof="1" smtClean="0">
              <a:solidFill>
                <a:srgbClr val="C00000"/>
              </a:solidFill>
            </a:endParaRPr>
          </a:p>
        </p:txBody>
      </p:sp>
      <p:pic>
        <p:nvPicPr>
          <p:cNvPr id="4" name="3 Imagen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1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6"/>
          <a:stretch/>
        </p:blipFill>
        <p:spPr>
          <a:xfrm>
            <a:off x="1257111" y="445616"/>
            <a:ext cx="6629777" cy="6093296"/>
          </a:xfrm>
        </p:spPr>
      </p:pic>
      <p:sp>
        <p:nvSpPr>
          <p:cNvPr id="6" name="5 CuadroTexto"/>
          <p:cNvSpPr txBox="1"/>
          <p:nvPr/>
        </p:nvSpPr>
        <p:spPr>
          <a:xfrm>
            <a:off x="-36512" y="3861048"/>
            <a:ext cx="307777" cy="2980928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vert="vert270" wrap="square" rtlCol="0">
            <a:spAutoFit/>
          </a:bodyPr>
          <a:lstStyle/>
          <a:p>
            <a:r>
              <a:rPr lang="es-ES" sz="800" dirty="0">
                <a:solidFill>
                  <a:prstClr val="black"/>
                </a:solidFill>
                <a:ea typeface="ＭＳ Ｐゴシック" charset="-128"/>
                <a:hlinkClick r:id="rId3"/>
              </a:rPr>
              <a:t>http://</a:t>
            </a:r>
            <a:r>
              <a:rPr lang="es-ES" sz="800" dirty="0" smtClean="0">
                <a:solidFill>
                  <a:prstClr val="black"/>
                </a:solidFill>
                <a:ea typeface="ＭＳ Ｐゴシック" charset="-128"/>
                <a:hlinkClick r:id="rId3"/>
              </a:rPr>
              <a:t>www.boe.es/boe/dias/2007/11/17/pdfs/A47160-47165.pdf</a:t>
            </a:r>
            <a:r>
              <a:rPr lang="es-ES" sz="800" dirty="0" smtClean="0">
                <a:solidFill>
                  <a:prstClr val="black"/>
                </a:solidFill>
                <a:ea typeface="ＭＳ Ｐゴシック" charset="-128"/>
              </a:rPr>
              <a:t> </a:t>
            </a:r>
            <a:endParaRPr lang="es-ES" sz="800" dirty="0">
              <a:solidFill>
                <a:prstClr val="black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859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54"/>
          <a:stretch/>
        </p:blipFill>
        <p:spPr>
          <a:xfrm>
            <a:off x="-381540" y="764704"/>
            <a:ext cx="10210124" cy="5386714"/>
          </a:xfrm>
        </p:spPr>
      </p:pic>
      <p:sp>
        <p:nvSpPr>
          <p:cNvPr id="6" name="5 CuadroTexto"/>
          <p:cNvSpPr txBox="1"/>
          <p:nvPr/>
        </p:nvSpPr>
        <p:spPr>
          <a:xfrm>
            <a:off x="-36512" y="2409430"/>
            <a:ext cx="307777" cy="443254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ca-ES" sz="800" dirty="0">
                <a:solidFill>
                  <a:prstClr val="black"/>
                </a:solidFill>
                <a:hlinkClick r:id="rId4"/>
              </a:rPr>
              <a:t>http://</a:t>
            </a:r>
            <a:r>
              <a:rPr lang="ca-ES" sz="800" dirty="0" smtClean="0">
                <a:solidFill>
                  <a:prstClr val="black"/>
                </a:solidFill>
                <a:hlinkClick r:id="rId4"/>
              </a:rPr>
              <a:t>boe.es/boe/dias/2011/11/08/pdfs/BOE-A-2011-17560.pdf</a:t>
            </a:r>
            <a:r>
              <a:rPr lang="ca-ES" sz="800" dirty="0" smtClean="0">
                <a:solidFill>
                  <a:prstClr val="black"/>
                </a:solidFill>
              </a:rPr>
              <a:t>  </a:t>
            </a:r>
            <a:endParaRPr lang="es-ES" sz="800" dirty="0">
              <a:solidFill>
                <a:prstClr val="black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1751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6712" y="-32593"/>
            <a:ext cx="13321480" cy="7492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 rot="16200000">
            <a:off x="-4002468" y="2138372"/>
            <a:ext cx="84969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>
                <a:hlinkClick r:id="rId3"/>
              </a:rPr>
              <a:t>https://</a:t>
            </a:r>
            <a:r>
              <a:rPr lang="es-ES" sz="1200" dirty="0" smtClean="0">
                <a:hlinkClick r:id="rId3"/>
              </a:rPr>
              <a:t>www.boe.es/diario_boe/txt.php?id=DOUE-L-2013-81251</a:t>
            </a:r>
            <a:r>
              <a:rPr lang="es-ES" sz="1200" dirty="0" smtClean="0"/>
              <a:t> 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221736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0848" y="0"/>
            <a:ext cx="15238413" cy="857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155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4744" y="1"/>
            <a:ext cx="14041560" cy="789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QuadreDeText 9"/>
          <p:cNvSpPr txBox="1"/>
          <p:nvPr/>
        </p:nvSpPr>
        <p:spPr>
          <a:xfrm>
            <a:off x="0" y="4627002"/>
            <a:ext cx="8240633" cy="92333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063750">
              <a:tabLst>
                <a:tab pos="8158163" algn="l"/>
                <a:tab pos="8699500" algn="l"/>
              </a:tabLst>
            </a:pPr>
            <a:r>
              <a:rPr lang="es-ES" sz="5400" b="1" noProof="1" smtClean="0">
                <a:solidFill>
                  <a:srgbClr val="C00000"/>
                </a:solidFill>
              </a:rPr>
              <a:t>Good news! </a:t>
            </a:r>
            <a:r>
              <a:rPr lang="es-ES" sz="5400" b="1" noProof="1" smtClean="0">
                <a:solidFill>
                  <a:srgbClr val="C00000"/>
                </a:solidFill>
                <a:sym typeface="Wingdings" panose="05000000000000000000" pitchFamily="2" charset="2"/>
              </a:rPr>
              <a:t></a:t>
            </a:r>
            <a:endParaRPr lang="es-ES" sz="2400" noProof="1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07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" r="6581" b="21628"/>
          <a:stretch/>
        </p:blipFill>
        <p:spPr bwMode="auto">
          <a:xfrm>
            <a:off x="-1" y="764704"/>
            <a:ext cx="9144001" cy="485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1043608" y="5775067"/>
            <a:ext cx="7004521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ca-ES" sz="1000" dirty="0">
                <a:hlinkClick r:id="rId4"/>
              </a:rPr>
              <a:t>http://www.aenor.es/aenor/actualidad/actualidad/noticias.asp?campo=1&amp;codigo=35264</a:t>
            </a:r>
            <a:r>
              <a:rPr lang="ca-ES" sz="1000" dirty="0" smtClean="0">
                <a:hlinkClick r:id="rId4"/>
              </a:rPr>
              <a:t>#</a:t>
            </a:r>
            <a:r>
              <a:rPr lang="ca-ES" sz="1000" dirty="0" smtClean="0"/>
              <a:t> </a:t>
            </a:r>
            <a:r>
              <a:rPr lang="ca-ES" sz="8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387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64" y="634187"/>
            <a:ext cx="7812360" cy="572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 rot="16200000">
            <a:off x="-3359042" y="3161584"/>
            <a:ext cx="7004521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ca-ES" sz="1600" dirty="0">
                <a:hlinkClick r:id="rId4"/>
              </a:rPr>
              <a:t>http://administracionelectronica.gob.es/ctt/eni#.</a:t>
            </a:r>
            <a:r>
              <a:rPr lang="ca-ES" sz="1600" dirty="0" smtClean="0">
                <a:hlinkClick r:id="rId4"/>
              </a:rPr>
              <a:t>V4T736JwE5w</a:t>
            </a:r>
            <a:r>
              <a:rPr lang="ca-ES" sz="16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016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://www.mckinsey.com/%7E/media/McKinsey/dotcom/Insights/Business%20Technology/Open%20data%20Unlocking%20innovation%20and%20performance%20with%20liquid%20information/SVG_Open_data_Exhibit.ashx?mw=510"/>
          <p:cNvSpPr>
            <a:spLocks noChangeAspect="1" noChangeArrowheads="1"/>
          </p:cNvSpPr>
          <p:nvPr/>
        </p:nvSpPr>
        <p:spPr bwMode="auto">
          <a:xfrm>
            <a:off x="155575" y="-2332038"/>
            <a:ext cx="4857750" cy="48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>
              <a:solidFill>
                <a:prstClr val="black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8223449" cy="6638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  <p:sp>
        <p:nvSpPr>
          <p:cNvPr id="6" name="Rectangle arrodonit 4"/>
          <p:cNvSpPr/>
          <p:nvPr/>
        </p:nvSpPr>
        <p:spPr>
          <a:xfrm>
            <a:off x="3707904" y="5877272"/>
            <a:ext cx="5221814" cy="766438"/>
          </a:xfrm>
          <a:prstGeom prst="roundRect">
            <a:avLst>
              <a:gd name="adj" fmla="val 1793"/>
            </a:avLst>
          </a:prstGeom>
          <a:solidFill>
            <a:schemeClr val="tx1">
              <a:alpha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0" b="1" dirty="0" smtClean="0">
                <a:solidFill>
                  <a:prstClr val="white"/>
                </a:solidFill>
                <a:ea typeface="Verdana" pitchFamily="34" charset="0"/>
                <a:cs typeface="Calibri" pitchFamily="34" charset="0"/>
              </a:rPr>
              <a:t>¿Hay negocio?</a:t>
            </a:r>
            <a:endParaRPr lang="es-ES" sz="6000" b="1" dirty="0">
              <a:solidFill>
                <a:srgbClr val="FF0000"/>
              </a:solidFill>
              <a:ea typeface="Verdana" pitchFamily="34" charset="0"/>
              <a:cs typeface="Calibri" pitchFamily="34" charset="0"/>
            </a:endParaRPr>
          </a:p>
        </p:txBody>
      </p:sp>
      <p:sp>
        <p:nvSpPr>
          <p:cNvPr id="7" name="12 CuadroTexto"/>
          <p:cNvSpPr txBox="1"/>
          <p:nvPr/>
        </p:nvSpPr>
        <p:spPr>
          <a:xfrm>
            <a:off x="6516216" y="764704"/>
            <a:ext cx="2232248" cy="110799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wrap="square" rtlCol="0">
            <a:spAutoFit/>
          </a:bodyPr>
          <a:lstStyle/>
          <a:p>
            <a:pPr algn="r"/>
            <a:r>
              <a:rPr lang="ca-ES" sz="1100" dirty="0">
                <a:solidFill>
                  <a:prstClr val="black"/>
                </a:solidFill>
                <a:hlinkClick r:id="rId5"/>
              </a:rPr>
              <a:t>http://</a:t>
            </a:r>
            <a:r>
              <a:rPr lang="ca-ES" sz="1100" dirty="0" smtClean="0">
                <a:solidFill>
                  <a:prstClr val="black"/>
                </a:solidFill>
                <a:hlinkClick r:id="rId5"/>
              </a:rPr>
              <a:t>www.mckinsey.com/insights/business_technology/open_data_unlocking_innovation_and_performance_with_liquid_information</a:t>
            </a:r>
            <a:r>
              <a:rPr lang="ca-ES" sz="1100" dirty="0" smtClean="0">
                <a:solidFill>
                  <a:prstClr val="black"/>
                </a:solidFill>
              </a:rPr>
              <a:t>  </a:t>
            </a:r>
          </a:p>
          <a:p>
            <a:pPr algn="r"/>
            <a:endParaRPr lang="ca-ES" sz="1100" dirty="0">
              <a:solidFill>
                <a:prstClr val="black"/>
              </a:solidFill>
            </a:endParaRPr>
          </a:p>
          <a:p>
            <a:pPr algn="r"/>
            <a:r>
              <a:rPr lang="ca-ES" sz="1100" dirty="0" err="1" smtClean="0">
                <a:solidFill>
                  <a:prstClr val="black"/>
                </a:solidFill>
              </a:rPr>
              <a:t>October</a:t>
            </a:r>
            <a:r>
              <a:rPr lang="ca-ES" sz="1100" dirty="0" smtClean="0">
                <a:solidFill>
                  <a:prstClr val="black"/>
                </a:solidFill>
              </a:rPr>
              <a:t>, 2013</a:t>
            </a:r>
            <a:endParaRPr lang="ca-ES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93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0571" y="0"/>
            <a:ext cx="12171363" cy="758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arrodonit 4"/>
          <p:cNvSpPr/>
          <p:nvPr/>
        </p:nvSpPr>
        <p:spPr>
          <a:xfrm>
            <a:off x="214282" y="404664"/>
            <a:ext cx="5400828" cy="1872208"/>
          </a:xfrm>
          <a:prstGeom prst="roundRect">
            <a:avLst>
              <a:gd name="adj" fmla="val 1793"/>
            </a:avLst>
          </a:prstGeom>
          <a:solidFill>
            <a:schemeClr val="tx1">
              <a:alpha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000" b="1" dirty="0" smtClean="0">
                <a:solidFill>
                  <a:prstClr val="white"/>
                </a:solidFill>
                <a:ea typeface="Verdana" pitchFamily="34" charset="0"/>
                <a:cs typeface="Calibri" pitchFamily="34" charset="0"/>
              </a:rPr>
              <a:t>“</a:t>
            </a:r>
            <a:r>
              <a:rPr lang="es-ES" sz="3000" b="1" i="1" dirty="0" smtClean="0">
                <a:solidFill>
                  <a:prstClr val="white"/>
                </a:solidFill>
                <a:ea typeface="Verdana" pitchFamily="34" charset="0"/>
                <a:cs typeface="Calibri" pitchFamily="34" charset="0"/>
              </a:rPr>
              <a:t>Solo hay espacio para una o dos aplicaciones que te dicen </a:t>
            </a:r>
          </a:p>
          <a:p>
            <a:pPr algn="ctr"/>
            <a:r>
              <a:rPr lang="es-ES" sz="3000" b="1" i="1" dirty="0" smtClean="0">
                <a:solidFill>
                  <a:prstClr val="white"/>
                </a:solidFill>
                <a:ea typeface="Verdana" pitchFamily="34" charset="0"/>
                <a:cs typeface="Calibri" pitchFamily="34" charset="0"/>
              </a:rPr>
              <a:t>a qué hora llega el bus</a:t>
            </a:r>
            <a:r>
              <a:rPr lang="es-ES" sz="3000" b="1" dirty="0" smtClean="0">
                <a:solidFill>
                  <a:prstClr val="white"/>
                </a:solidFill>
                <a:ea typeface="Verdana" pitchFamily="34" charset="0"/>
                <a:cs typeface="Calibri" pitchFamily="34" charset="0"/>
              </a:rPr>
              <a:t>”</a:t>
            </a:r>
            <a:endParaRPr lang="es-ES" sz="6000" b="1" dirty="0">
              <a:solidFill>
                <a:prstClr val="white"/>
              </a:solidFill>
              <a:ea typeface="Verdana" pitchFamily="34" charset="0"/>
              <a:cs typeface="Calibri" pitchFamily="34" charset="0"/>
            </a:endParaRPr>
          </a:p>
        </p:txBody>
      </p:sp>
      <p:sp>
        <p:nvSpPr>
          <p:cNvPr id="6" name="12 CuadroTexto"/>
          <p:cNvSpPr txBox="1"/>
          <p:nvPr/>
        </p:nvSpPr>
        <p:spPr>
          <a:xfrm>
            <a:off x="4572000" y="6525344"/>
            <a:ext cx="3277370" cy="2616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wrap="square" rtlCol="0">
            <a:spAutoFit/>
          </a:bodyPr>
          <a:lstStyle/>
          <a:p>
            <a:pPr algn="ctr"/>
            <a:r>
              <a:rPr lang="ca-ES" sz="1100" dirty="0">
                <a:solidFill>
                  <a:prstClr val="black"/>
                </a:solidFill>
                <a:hlinkClick r:id="rId3"/>
              </a:rPr>
              <a:t>https://</a:t>
            </a:r>
            <a:r>
              <a:rPr lang="ca-ES" sz="1100" dirty="0" smtClean="0">
                <a:solidFill>
                  <a:prstClr val="black"/>
                </a:solidFill>
                <a:hlinkClick r:id="rId3"/>
              </a:rPr>
              <a:t>www.youtube.com/watch?v=wZf5C0H8teE</a:t>
            </a:r>
            <a:r>
              <a:rPr lang="ca-ES" sz="1100" dirty="0" smtClean="0">
                <a:solidFill>
                  <a:prstClr val="black"/>
                </a:solidFill>
              </a:rPr>
              <a:t> </a:t>
            </a:r>
            <a:endParaRPr lang="ca-ES" sz="1100" dirty="0">
              <a:solidFill>
                <a:prstClr val="black"/>
              </a:solidFill>
            </a:endParaRPr>
          </a:p>
        </p:txBody>
      </p:sp>
      <p:pic>
        <p:nvPicPr>
          <p:cNvPr id="7" name="6 Imagen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8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554461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dirty="0" smtClean="0">
                <a:solidFill>
                  <a:schemeClr val="bg1"/>
                </a:solidFill>
              </a:rPr>
              <a:t>Adaptado de Carlos Iglesias</a:t>
            </a:r>
            <a:r>
              <a:rPr lang="es-ES" dirty="0">
                <a:solidFill>
                  <a:schemeClr val="bg1"/>
                </a:solidFill>
              </a:rPr>
              <a:t>: </a:t>
            </a:r>
            <a:r>
              <a:rPr lang="es-ES" sz="1100" dirty="0">
                <a:solidFill>
                  <a:schemeClr val="bg1"/>
                </a:solidFill>
                <a:hlinkClick r:id="rId2"/>
              </a:rPr>
              <a:t>http://</a:t>
            </a:r>
            <a:r>
              <a:rPr lang="es-ES" sz="1100" dirty="0" smtClean="0">
                <a:solidFill>
                  <a:schemeClr val="bg1"/>
                </a:solidFill>
                <a:hlinkClick r:id="rId2"/>
              </a:rPr>
              <a:t>www.slideshare.net/carlosiglesiasmoro/el-valor-de-los-datos-abiertos</a:t>
            </a:r>
            <a:r>
              <a:rPr lang="es-ES" sz="11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Modelos 100% de pago.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Servicios relacionados: consultoría, desarrollos ad-hoc, preparación de los datos, etc.</a:t>
            </a:r>
          </a:p>
          <a:p>
            <a:r>
              <a:rPr lang="es-ES" dirty="0" err="1" smtClean="0">
                <a:solidFill>
                  <a:schemeClr val="bg1"/>
                </a:solidFill>
              </a:rPr>
              <a:t>Freemium</a:t>
            </a:r>
            <a:r>
              <a:rPr lang="es-ES" dirty="0" smtClean="0">
                <a:solidFill>
                  <a:schemeClr val="bg1"/>
                </a:solidFill>
              </a:rPr>
              <a:t>: gratuito de entrada y pago por servicios de valor añadido.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Efectos colaterales: p. </a:t>
            </a:r>
            <a:r>
              <a:rPr lang="es-ES" dirty="0" err="1" smtClean="0">
                <a:solidFill>
                  <a:schemeClr val="bg1"/>
                </a:solidFill>
              </a:rPr>
              <a:t>ejp</a:t>
            </a:r>
            <a:r>
              <a:rPr lang="es-ES" dirty="0" smtClean="0">
                <a:solidFill>
                  <a:schemeClr val="bg1"/>
                </a:solidFill>
              </a:rPr>
              <a:t>. mejorando la reputación.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Efecto Red: negocio derivado de los beneficios de la colaboración en entornos ricos de datos. Por </a:t>
            </a:r>
            <a:r>
              <a:rPr lang="es-ES" dirty="0" err="1" smtClean="0">
                <a:solidFill>
                  <a:schemeClr val="bg1"/>
                </a:solidFill>
              </a:rPr>
              <a:t>ejp</a:t>
            </a:r>
            <a:r>
              <a:rPr lang="es-ES" dirty="0" smtClean="0">
                <a:solidFill>
                  <a:schemeClr val="bg1"/>
                </a:solidFill>
              </a:rPr>
              <a:t>: Green </a:t>
            </a:r>
            <a:r>
              <a:rPr lang="es-ES" dirty="0" err="1" smtClean="0">
                <a:solidFill>
                  <a:schemeClr val="bg1"/>
                </a:solidFill>
              </a:rPr>
              <a:t>Button</a:t>
            </a:r>
            <a:r>
              <a:rPr lang="es-ES" dirty="0" smtClean="0">
                <a:solidFill>
                  <a:schemeClr val="bg1"/>
                </a:solidFill>
              </a:rPr>
              <a:t>, Blue </a:t>
            </a:r>
            <a:r>
              <a:rPr lang="es-ES" dirty="0" err="1" smtClean="0">
                <a:solidFill>
                  <a:schemeClr val="bg1"/>
                </a:solidFill>
              </a:rPr>
              <a:t>Button</a:t>
            </a:r>
            <a:r>
              <a:rPr lang="es-ES" dirty="0" smtClean="0">
                <a:solidFill>
                  <a:schemeClr val="bg1"/>
                </a:solidFill>
              </a:rPr>
              <a:t>.</a:t>
            </a:r>
          </a:p>
          <a:p>
            <a:r>
              <a:rPr lang="es-ES" b="1" dirty="0" smtClean="0">
                <a:solidFill>
                  <a:srgbClr val="FF0000"/>
                </a:solidFill>
              </a:rPr>
              <a:t>Hacer más eficiente el “negocio tradicional”.</a:t>
            </a:r>
          </a:p>
        </p:txBody>
      </p:sp>
      <p:sp>
        <p:nvSpPr>
          <p:cNvPr id="5" name="QuadreDeText 5"/>
          <p:cNvSpPr txBox="1"/>
          <p:nvPr/>
        </p:nvSpPr>
        <p:spPr>
          <a:xfrm>
            <a:off x="179512" y="188640"/>
            <a:ext cx="8784976" cy="86177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8100" cap="rnd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5000" dirty="0" smtClean="0">
                <a:solidFill>
                  <a:prstClr val="white"/>
                </a:solidFill>
              </a:rPr>
              <a:t>Posibles modelos de negocio</a:t>
            </a:r>
          </a:p>
        </p:txBody>
      </p:sp>
      <p:pic>
        <p:nvPicPr>
          <p:cNvPr id="4" name="3 Imagen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6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52" y="2197076"/>
            <a:ext cx="6987959" cy="4040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QuadreDeText 9"/>
          <p:cNvSpPr txBox="1"/>
          <p:nvPr/>
        </p:nvSpPr>
        <p:spPr>
          <a:xfrm>
            <a:off x="0" y="1196752"/>
            <a:ext cx="8748464" cy="1015663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063750">
              <a:tabLst>
                <a:tab pos="8158163" algn="l"/>
                <a:tab pos="8699500" algn="l"/>
              </a:tabLst>
            </a:pPr>
            <a:r>
              <a:rPr lang="es-ES" sz="6000" b="1" noProof="1" smtClean="0">
                <a:solidFill>
                  <a:srgbClr val="C00000"/>
                </a:solidFill>
              </a:rPr>
              <a:t>Ingredientes:</a:t>
            </a:r>
            <a:endParaRPr lang="es-ES" sz="2400" noProof="1" smtClean="0">
              <a:solidFill>
                <a:srgbClr val="C00000"/>
              </a:solidFill>
            </a:endParaRPr>
          </a:p>
        </p:txBody>
      </p:sp>
      <p:pic>
        <p:nvPicPr>
          <p:cNvPr id="4" name="3 Imagen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4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2" descr="https://pbs.twimg.com/media/Cjc8O4IWkAAgfxY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2656" y="3018"/>
            <a:ext cx="12186633" cy="685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blog.eixos.cat/wp-content/themes/planol/images/logo_eixo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1048"/>
            <a:ext cx="1457325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07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3" r="13239"/>
          <a:stretch/>
        </p:blipFill>
        <p:spPr bwMode="auto">
          <a:xfrm>
            <a:off x="1" y="0"/>
            <a:ext cx="9144000" cy="6885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724128" y="67300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prstClr val="black"/>
                </a:solidFill>
              </a:rPr>
              <a:t>Según </a:t>
            </a:r>
            <a:r>
              <a:rPr lang="es-ES" b="1" dirty="0" smtClean="0">
                <a:solidFill>
                  <a:prstClr val="black"/>
                </a:solidFill>
              </a:rPr>
              <a:t>Alberto Abella</a:t>
            </a:r>
            <a:endParaRPr lang="es-E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57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10009186" cy="720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QuadreDeText 9"/>
          <p:cNvSpPr txBox="1"/>
          <p:nvPr/>
        </p:nvSpPr>
        <p:spPr>
          <a:xfrm>
            <a:off x="0" y="4627002"/>
            <a:ext cx="8240633" cy="92333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063750">
              <a:tabLst>
                <a:tab pos="8158163" algn="l"/>
                <a:tab pos="8699500" algn="l"/>
              </a:tabLst>
            </a:pPr>
            <a:r>
              <a:rPr lang="es-ES" sz="5400" b="1" noProof="1" smtClean="0">
                <a:solidFill>
                  <a:srgbClr val="C00000"/>
                </a:solidFill>
              </a:rPr>
              <a:t>Gobierno de Datos</a:t>
            </a:r>
            <a:endParaRPr lang="es-ES" sz="2400" noProof="1" smtClean="0">
              <a:solidFill>
                <a:srgbClr val="C00000"/>
              </a:solidFill>
            </a:endParaRPr>
          </a:p>
        </p:txBody>
      </p:sp>
      <p:pic>
        <p:nvPicPr>
          <p:cNvPr id="7" name="6 Imagen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3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3"/>
            <a:ext cx="2088232" cy="4104456"/>
          </a:xfrm>
          <a:prstGeom prst="rect">
            <a:avLst/>
          </a:prstGeom>
        </p:spPr>
      </p:pic>
      <p:pic>
        <p:nvPicPr>
          <p:cNvPr id="5" name="4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40" y="116634"/>
            <a:ext cx="2060759" cy="6347743"/>
          </a:xfrm>
          <a:prstGeom prst="rect">
            <a:avLst/>
          </a:prstGeom>
        </p:spPr>
      </p:pic>
      <p:pic>
        <p:nvPicPr>
          <p:cNvPr id="6" name="5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16633"/>
            <a:ext cx="2088232" cy="4104456"/>
          </a:xfrm>
          <a:prstGeom prst="rect">
            <a:avLst/>
          </a:prstGeom>
        </p:spPr>
      </p:pic>
      <p:pic>
        <p:nvPicPr>
          <p:cNvPr id="7" name="6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989" y="116632"/>
            <a:ext cx="1823415" cy="3456384"/>
          </a:xfrm>
          <a:prstGeom prst="rect">
            <a:avLst/>
          </a:prstGeom>
        </p:spPr>
      </p:pic>
      <p:pic>
        <p:nvPicPr>
          <p:cNvPr id="8" name="7 Imagen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435" y="3370148"/>
            <a:ext cx="1951985" cy="3487853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467544" y="2780928"/>
            <a:ext cx="1872208" cy="1656184"/>
          </a:xfrm>
          <a:prstGeom prst="rect">
            <a:avLst/>
          </a:prstGeom>
          <a:solidFill>
            <a:schemeClr val="bg1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prstClr val="white"/>
              </a:solidFill>
            </a:endParaRPr>
          </a:p>
        </p:txBody>
      </p:sp>
      <p:pic>
        <p:nvPicPr>
          <p:cNvPr id="9" name="8 Imagen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49" y="2996952"/>
            <a:ext cx="2133404" cy="3024336"/>
          </a:xfrm>
          <a:prstGeom prst="rect">
            <a:avLst/>
          </a:prstGeom>
        </p:spPr>
      </p:pic>
      <p:sp>
        <p:nvSpPr>
          <p:cNvPr id="12" name="11 Rectángulo"/>
          <p:cNvSpPr/>
          <p:nvPr/>
        </p:nvSpPr>
        <p:spPr>
          <a:xfrm>
            <a:off x="6876256" y="6093298"/>
            <a:ext cx="936104" cy="3710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prstClr val="white"/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2411760" y="5589240"/>
            <a:ext cx="1296144" cy="10081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prstClr val="white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2411760" y="4005064"/>
            <a:ext cx="288032" cy="172819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prstClr val="white"/>
              </a:solidFill>
            </a:endParaRPr>
          </a:p>
        </p:txBody>
      </p:sp>
      <p:sp>
        <p:nvSpPr>
          <p:cNvPr id="16" name="QuadreDeText 9"/>
          <p:cNvSpPr txBox="1"/>
          <p:nvPr/>
        </p:nvSpPr>
        <p:spPr>
          <a:xfrm>
            <a:off x="0" y="2924944"/>
            <a:ext cx="8748464" cy="193899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063750">
              <a:tabLst>
                <a:tab pos="8158163" algn="l"/>
                <a:tab pos="8699500" algn="l"/>
              </a:tabLst>
            </a:pPr>
            <a:r>
              <a:rPr lang="es-ES" sz="6000" b="1" noProof="1">
                <a:solidFill>
                  <a:srgbClr val="C00000"/>
                </a:solidFill>
              </a:rPr>
              <a:t>A</a:t>
            </a:r>
            <a:r>
              <a:rPr lang="es-ES" sz="6000" b="1" noProof="1" smtClean="0">
                <a:solidFill>
                  <a:srgbClr val="C00000"/>
                </a:solidFill>
              </a:rPr>
              <a:t>brir datos… </a:t>
            </a:r>
            <a:br>
              <a:rPr lang="es-ES" sz="6000" b="1" noProof="1" smtClean="0">
                <a:solidFill>
                  <a:srgbClr val="C00000"/>
                </a:solidFill>
              </a:rPr>
            </a:br>
            <a:r>
              <a:rPr lang="es-ES" sz="6000" b="1" noProof="1" smtClean="0">
                <a:solidFill>
                  <a:srgbClr val="C00000"/>
                </a:solidFill>
              </a:rPr>
              <a:t>no es sólo </a:t>
            </a:r>
            <a:r>
              <a:rPr lang="es-ES" sz="6000" b="1" noProof="1">
                <a:solidFill>
                  <a:srgbClr val="C00000"/>
                </a:solidFill>
              </a:rPr>
              <a:t>a</a:t>
            </a:r>
            <a:r>
              <a:rPr lang="es-ES" sz="6000" b="1" noProof="1" smtClean="0">
                <a:solidFill>
                  <a:srgbClr val="C00000"/>
                </a:solidFill>
              </a:rPr>
              <a:t>brir</a:t>
            </a:r>
            <a:endParaRPr lang="es-ES" sz="2400" noProof="1" smtClean="0">
              <a:solidFill>
                <a:srgbClr val="C00000"/>
              </a:solidFill>
            </a:endParaRPr>
          </a:p>
        </p:txBody>
      </p:sp>
      <p:pic>
        <p:nvPicPr>
          <p:cNvPr id="15" name="14 Imagen">
            <a:hlinkClick r:id="rId8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1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23 Rectángulo redondeado"/>
          <p:cNvSpPr/>
          <p:nvPr/>
        </p:nvSpPr>
        <p:spPr>
          <a:xfrm>
            <a:off x="0" y="764704"/>
            <a:ext cx="9144000" cy="4752528"/>
          </a:xfrm>
          <a:prstGeom prst="roundRect">
            <a:avLst>
              <a:gd name="adj" fmla="val 6672"/>
            </a:avLst>
          </a:prstGeom>
          <a:pattFill prst="pct40">
            <a:fgClr>
              <a:srgbClr val="C00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s-ES" sz="5400" b="1" dirty="0" smtClean="0">
                <a:solidFill>
                  <a:srgbClr val="C00000"/>
                </a:solidFill>
              </a:rPr>
              <a:t>GOBIERNO DE DATOS</a:t>
            </a:r>
            <a:endParaRPr lang="es-ES" sz="5400" b="1" dirty="0">
              <a:solidFill>
                <a:srgbClr val="C00000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6876256" y="6093298"/>
            <a:ext cx="936104" cy="3710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prstClr val="white"/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2411760" y="5589240"/>
            <a:ext cx="1296144" cy="10081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prstClr val="white"/>
              </a:solidFill>
            </a:endParaRPr>
          </a:p>
        </p:txBody>
      </p:sp>
      <p:pic>
        <p:nvPicPr>
          <p:cNvPr id="15" name="14 Imagen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  <p:grpSp>
        <p:nvGrpSpPr>
          <p:cNvPr id="17" name="7 Grupo"/>
          <p:cNvGrpSpPr/>
          <p:nvPr/>
        </p:nvGrpSpPr>
        <p:grpSpPr>
          <a:xfrm>
            <a:off x="107504" y="1082322"/>
            <a:ext cx="8790501" cy="2922742"/>
            <a:chOff x="0" y="0"/>
            <a:chExt cx="5170081" cy="1131924"/>
          </a:xfrm>
          <a:solidFill>
            <a:schemeClr val="tx2">
              <a:lumMod val="20000"/>
              <a:lumOff val="8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6 Llamada de flecha a la derecha"/>
            <p:cNvSpPr/>
            <p:nvPr/>
          </p:nvSpPr>
          <p:spPr>
            <a:xfrm>
              <a:off x="10632" y="0"/>
              <a:ext cx="1066800" cy="657225"/>
            </a:xfrm>
            <a:prstGeom prst="rightArrowCallout">
              <a:avLst>
                <a:gd name="adj1" fmla="val 25000"/>
                <a:gd name="adj2" fmla="val 25000"/>
                <a:gd name="adj3" fmla="val 25000"/>
                <a:gd name="adj4" fmla="val 74798"/>
              </a:avLst>
            </a:prstGeom>
            <a:grp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s-ES" sz="1500" dirty="0">
                  <a:solidFill>
                    <a:srgbClr val="000000"/>
                  </a:solidFill>
                  <a:latin typeface="Arial"/>
                  <a:ea typeface="Arial"/>
                </a:rPr>
                <a:t>Diagnóstico</a:t>
              </a:r>
            </a:p>
          </p:txBody>
        </p:sp>
        <p:sp>
          <p:nvSpPr>
            <p:cNvPr id="19" name="8 Llamada de flecha a la derecha"/>
            <p:cNvSpPr/>
            <p:nvPr/>
          </p:nvSpPr>
          <p:spPr>
            <a:xfrm>
              <a:off x="1095153" y="0"/>
              <a:ext cx="1066800" cy="657225"/>
            </a:xfrm>
            <a:prstGeom prst="rightArrowCallout">
              <a:avLst>
                <a:gd name="adj1" fmla="val 25000"/>
                <a:gd name="adj2" fmla="val 25000"/>
                <a:gd name="adj3" fmla="val 25000"/>
                <a:gd name="adj4" fmla="val 74798"/>
              </a:avLst>
            </a:prstGeom>
            <a:grp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s-ES" sz="1500" dirty="0">
                  <a:solidFill>
                    <a:srgbClr val="000000"/>
                  </a:solidFill>
                  <a:latin typeface="Arial"/>
                  <a:ea typeface="Arial"/>
                </a:rPr>
                <a:t>Preparación</a:t>
              </a:r>
            </a:p>
          </p:txBody>
        </p:sp>
        <p:sp>
          <p:nvSpPr>
            <p:cNvPr id="20" name="9 Llamada de flecha a la derecha"/>
            <p:cNvSpPr/>
            <p:nvPr/>
          </p:nvSpPr>
          <p:spPr>
            <a:xfrm>
              <a:off x="2190307" y="0"/>
              <a:ext cx="1066800" cy="657225"/>
            </a:xfrm>
            <a:prstGeom prst="rightArrowCallout">
              <a:avLst>
                <a:gd name="adj1" fmla="val 25000"/>
                <a:gd name="adj2" fmla="val 25000"/>
                <a:gd name="adj3" fmla="val 25000"/>
                <a:gd name="adj4" fmla="val 74798"/>
              </a:avLst>
            </a:prstGeom>
            <a:grp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s-ES" sz="1500" dirty="0">
                  <a:solidFill>
                    <a:srgbClr val="000000"/>
                  </a:solidFill>
                  <a:latin typeface="Arial"/>
                  <a:ea typeface="Arial"/>
                </a:rPr>
                <a:t>Apertura</a:t>
              </a:r>
            </a:p>
          </p:txBody>
        </p:sp>
        <p:sp>
          <p:nvSpPr>
            <p:cNvPr id="21" name="11 Rectángulo"/>
            <p:cNvSpPr/>
            <p:nvPr/>
          </p:nvSpPr>
          <p:spPr>
            <a:xfrm>
              <a:off x="4369981" y="0"/>
              <a:ext cx="800100" cy="655628"/>
            </a:xfrm>
            <a:prstGeom prst="rect">
              <a:avLst/>
            </a:prstGeom>
            <a:grp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s-ES" sz="1500" dirty="0">
                  <a:solidFill>
                    <a:srgbClr val="000000"/>
                  </a:solidFill>
                  <a:latin typeface="Arial"/>
                  <a:ea typeface="Arial"/>
                </a:rPr>
                <a:t>Evaluación</a:t>
              </a:r>
            </a:p>
          </p:txBody>
        </p:sp>
        <p:sp>
          <p:nvSpPr>
            <p:cNvPr id="22" name="12 Rectángulo"/>
            <p:cNvSpPr/>
            <p:nvPr/>
          </p:nvSpPr>
          <p:spPr>
            <a:xfrm>
              <a:off x="0" y="808074"/>
              <a:ext cx="5168606" cy="323850"/>
            </a:xfrm>
            <a:prstGeom prst="rect">
              <a:avLst/>
            </a:prstGeom>
            <a:grp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s-ES" sz="1500" dirty="0">
                  <a:solidFill>
                    <a:srgbClr val="000000"/>
                  </a:solidFill>
                  <a:latin typeface="Arial"/>
                  <a:ea typeface="Arial"/>
                </a:rPr>
                <a:t>Gestión del cambio interno</a:t>
              </a:r>
            </a:p>
          </p:txBody>
        </p:sp>
        <p:sp>
          <p:nvSpPr>
            <p:cNvPr id="23" name="4 Llamada de flecha a la derecha"/>
            <p:cNvSpPr/>
            <p:nvPr/>
          </p:nvSpPr>
          <p:spPr>
            <a:xfrm>
              <a:off x="3285460" y="0"/>
              <a:ext cx="1066800" cy="657225"/>
            </a:xfrm>
            <a:prstGeom prst="rightArrowCallout">
              <a:avLst>
                <a:gd name="adj1" fmla="val 25000"/>
                <a:gd name="adj2" fmla="val 25000"/>
                <a:gd name="adj3" fmla="val 25000"/>
                <a:gd name="adj4" fmla="val 74798"/>
              </a:avLst>
            </a:prstGeom>
            <a:grp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s-ES" sz="1500" dirty="0">
                  <a:solidFill>
                    <a:srgbClr val="000000"/>
                  </a:solidFill>
                  <a:latin typeface="Arial"/>
                  <a:ea typeface="Arial"/>
                </a:rPr>
                <a:t>Difusión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08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4" r="10875" b="6420"/>
          <a:stretch/>
        </p:blipFill>
        <p:spPr bwMode="auto">
          <a:xfrm>
            <a:off x="-209550" y="-27384"/>
            <a:ext cx="9525000" cy="667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0" y="19766"/>
            <a:ext cx="307777" cy="683823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r"/>
            <a:r>
              <a:rPr lang="ca-ES" sz="800" dirty="0">
                <a:solidFill>
                  <a:prstClr val="black"/>
                </a:solidFill>
                <a:hlinkClick r:id="rId3"/>
              </a:rPr>
              <a:t>http://</a:t>
            </a:r>
            <a:r>
              <a:rPr lang="ca-ES" sz="800" dirty="0" smtClean="0">
                <a:solidFill>
                  <a:prstClr val="black"/>
                </a:solidFill>
                <a:hlinkClick r:id="rId3"/>
              </a:rPr>
              <a:t>www.slideshare.net/alorza/zaragoza-transparenciaopendata</a:t>
            </a:r>
            <a:r>
              <a:rPr lang="ca-ES" sz="800" dirty="0" smtClean="0">
                <a:solidFill>
                  <a:prstClr val="black"/>
                </a:solidFill>
              </a:rPr>
              <a:t>  </a:t>
            </a:r>
          </a:p>
        </p:txBody>
      </p:sp>
      <p:sp>
        <p:nvSpPr>
          <p:cNvPr id="6" name="Rectangle arrodonit 4"/>
          <p:cNvSpPr/>
          <p:nvPr/>
        </p:nvSpPr>
        <p:spPr>
          <a:xfrm>
            <a:off x="7884368" y="286299"/>
            <a:ext cx="1045350" cy="5518965"/>
          </a:xfrm>
          <a:prstGeom prst="roundRect">
            <a:avLst>
              <a:gd name="adj" fmla="val 1793"/>
            </a:avLst>
          </a:prstGeom>
          <a:solidFill>
            <a:schemeClr val="tx1">
              <a:alpha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s-ES" sz="6000" b="1" dirty="0" smtClean="0">
                <a:solidFill>
                  <a:prstClr val="white"/>
                </a:solidFill>
                <a:ea typeface="Verdana" pitchFamily="34" charset="0"/>
                <a:cs typeface="Calibri" pitchFamily="34" charset="0"/>
              </a:rPr>
              <a:t>Sostenibilidad</a:t>
            </a:r>
            <a:endParaRPr lang="es-ES" sz="6000" b="1" dirty="0">
              <a:solidFill>
                <a:prstClr val="white"/>
              </a:solidFill>
              <a:ea typeface="Verdana" pitchFamily="34" charset="0"/>
              <a:cs typeface="Calibri" pitchFamily="34" charset="0"/>
            </a:endParaRPr>
          </a:p>
        </p:txBody>
      </p:sp>
      <p:sp>
        <p:nvSpPr>
          <p:cNvPr id="7" name="Rectangle arrodonit 4"/>
          <p:cNvSpPr/>
          <p:nvPr/>
        </p:nvSpPr>
        <p:spPr>
          <a:xfrm>
            <a:off x="214282" y="5877272"/>
            <a:ext cx="8715436" cy="766438"/>
          </a:xfrm>
          <a:prstGeom prst="roundRect">
            <a:avLst>
              <a:gd name="adj" fmla="val 1793"/>
            </a:avLst>
          </a:prstGeom>
          <a:solidFill>
            <a:schemeClr val="tx1">
              <a:alpha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0" b="1" dirty="0" smtClean="0">
                <a:solidFill>
                  <a:prstClr val="white"/>
                </a:solidFill>
                <a:ea typeface="Verdana" pitchFamily="34" charset="0"/>
                <a:cs typeface="Calibri" pitchFamily="34" charset="0"/>
              </a:rPr>
              <a:t>Apertura como </a:t>
            </a:r>
            <a:r>
              <a:rPr lang="es-ES" sz="6000" b="1" dirty="0" smtClean="0">
                <a:solidFill>
                  <a:srgbClr val="FF0000"/>
                </a:solidFill>
                <a:ea typeface="Verdana" pitchFamily="34" charset="0"/>
                <a:cs typeface="Calibri" pitchFamily="34" charset="0"/>
              </a:rPr>
              <a:t>rutina</a:t>
            </a:r>
            <a:endParaRPr lang="es-ES" sz="6000" b="1" dirty="0">
              <a:solidFill>
                <a:srgbClr val="FF0000"/>
              </a:solidFill>
              <a:ea typeface="Verdana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47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echa derecha 4"/>
          <p:cNvSpPr/>
          <p:nvPr/>
        </p:nvSpPr>
        <p:spPr>
          <a:xfrm>
            <a:off x="35496" y="404664"/>
            <a:ext cx="9202876" cy="377621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746695" y="1704321"/>
            <a:ext cx="1914515" cy="1333559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prstClr val="white"/>
                </a:solidFill>
              </a:rPr>
              <a:t>Información de base</a:t>
            </a:r>
            <a:endParaRPr lang="es-ES" sz="2400" dirty="0">
              <a:solidFill>
                <a:prstClr val="white"/>
              </a:solidFill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2765995" y="1678921"/>
            <a:ext cx="1914515" cy="1333559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prstClr val="white"/>
                </a:solidFill>
              </a:rPr>
              <a:t>Toda la información en el 010</a:t>
            </a:r>
            <a:endParaRPr lang="es-ES" sz="2400" dirty="0">
              <a:solidFill>
                <a:prstClr val="white"/>
              </a:solidFill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4772595" y="1678921"/>
            <a:ext cx="1914515" cy="1333559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prstClr val="white"/>
                </a:solidFill>
              </a:rPr>
              <a:t>Toda la información en la web</a:t>
            </a:r>
            <a:endParaRPr lang="es-ES" sz="2400" dirty="0">
              <a:solidFill>
                <a:prstClr val="white"/>
              </a:solidFill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6791895" y="1678921"/>
            <a:ext cx="1914515" cy="133355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prstClr val="white"/>
                </a:solidFill>
              </a:rPr>
              <a:t>Los datos en la web: Open Data</a:t>
            </a:r>
            <a:endParaRPr lang="es-ES" sz="2400" dirty="0">
              <a:solidFill>
                <a:prstClr val="white"/>
              </a:solidFill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746695" y="3437845"/>
            <a:ext cx="1914515" cy="501735"/>
          </a:xfrm>
          <a:prstGeom prst="roundRect">
            <a:avLst/>
          </a:prstGeom>
          <a:noFill/>
          <a:ln w="222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s-ES" sz="2400" dirty="0" smtClean="0">
                <a:solidFill>
                  <a:srgbClr val="254061"/>
                </a:solidFill>
              </a:rPr>
              <a:t>eficiencia</a:t>
            </a:r>
            <a:endParaRPr lang="es-ES" sz="2400" dirty="0">
              <a:solidFill>
                <a:srgbClr val="254061"/>
              </a:solidFill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2765995" y="3437845"/>
            <a:ext cx="6100041" cy="501735"/>
          </a:xfrm>
          <a:prstGeom prst="roundRect">
            <a:avLst/>
          </a:prstGeom>
          <a:noFill/>
          <a:ln w="222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s-ES" sz="2400" dirty="0">
                <a:solidFill>
                  <a:srgbClr val="254061"/>
                </a:solidFill>
              </a:rPr>
              <a:t>s</a:t>
            </a:r>
            <a:r>
              <a:rPr lang="es-ES" sz="2400" dirty="0" smtClean="0">
                <a:solidFill>
                  <a:srgbClr val="254061"/>
                </a:solidFill>
              </a:rPr>
              <a:t>ervicio a la ciudadanía</a:t>
            </a:r>
            <a:endParaRPr lang="es-ES" sz="2400" dirty="0">
              <a:solidFill>
                <a:srgbClr val="254061"/>
              </a:solidFill>
            </a:endParaRPr>
          </a:p>
        </p:txBody>
      </p:sp>
      <p:sp>
        <p:nvSpPr>
          <p:cNvPr id="12" name="Rectangle arrodonit 4"/>
          <p:cNvSpPr/>
          <p:nvPr/>
        </p:nvSpPr>
        <p:spPr>
          <a:xfrm>
            <a:off x="214282" y="4857760"/>
            <a:ext cx="8715436" cy="1785950"/>
          </a:xfrm>
          <a:prstGeom prst="roundRect">
            <a:avLst>
              <a:gd name="adj" fmla="val 1793"/>
            </a:avLst>
          </a:prstGeom>
          <a:solidFill>
            <a:schemeClr val="tx1">
              <a:alpha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0" b="1" dirty="0">
                <a:solidFill>
                  <a:srgbClr val="FF0000"/>
                </a:solidFill>
                <a:ea typeface="Verdana" pitchFamily="34" charset="0"/>
                <a:cs typeface="Calibri" pitchFamily="34" charset="0"/>
              </a:rPr>
              <a:t>Open Data</a:t>
            </a:r>
            <a:r>
              <a:rPr lang="es-ES" sz="6000" b="1" dirty="0">
                <a:solidFill>
                  <a:prstClr val="white"/>
                </a:solidFill>
                <a:ea typeface="Verdana" pitchFamily="34" charset="0"/>
                <a:cs typeface="Calibri" pitchFamily="34" charset="0"/>
              </a:rPr>
              <a:t> integrado en el circuito de </a:t>
            </a:r>
            <a:r>
              <a:rPr lang="es-ES" sz="6000" b="1" dirty="0" smtClean="0">
                <a:solidFill>
                  <a:prstClr val="white"/>
                </a:solidFill>
                <a:ea typeface="Verdana" pitchFamily="34" charset="0"/>
                <a:cs typeface="Calibri" pitchFamily="34" charset="0"/>
              </a:rPr>
              <a:t>información</a:t>
            </a:r>
            <a:endParaRPr lang="es-ES" sz="6000" b="1" dirty="0">
              <a:solidFill>
                <a:prstClr val="white"/>
              </a:solidFill>
              <a:ea typeface="Verdana" pitchFamily="34" charset="0"/>
              <a:cs typeface="Calibri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0" y="19766"/>
            <a:ext cx="307777" cy="683823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r"/>
            <a:r>
              <a:rPr lang="ca-ES" sz="800" dirty="0">
                <a:solidFill>
                  <a:prstClr val="black"/>
                </a:solidFill>
                <a:hlinkClick r:id="rId2"/>
              </a:rPr>
              <a:t>http://</a:t>
            </a:r>
            <a:r>
              <a:rPr lang="ca-ES" sz="800" dirty="0" smtClean="0">
                <a:solidFill>
                  <a:prstClr val="black"/>
                </a:solidFill>
                <a:hlinkClick r:id="rId2"/>
              </a:rPr>
              <a:t>www.slideshare.net/alorza/zaragoza-transparenciaopendata</a:t>
            </a:r>
            <a:r>
              <a:rPr lang="ca-ES" sz="800" dirty="0" smtClean="0">
                <a:solidFill>
                  <a:prstClr val="black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5651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6" r="16332" b="6133"/>
          <a:stretch/>
        </p:blipFill>
        <p:spPr bwMode="auto">
          <a:xfrm>
            <a:off x="0" y="-243407"/>
            <a:ext cx="9144000" cy="7101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0" y="19766"/>
            <a:ext cx="307777" cy="683823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r"/>
            <a:r>
              <a:rPr lang="ca-ES" sz="800" dirty="0">
                <a:solidFill>
                  <a:prstClr val="black"/>
                </a:solidFill>
                <a:hlinkClick r:id="rId3"/>
              </a:rPr>
              <a:t>http://</a:t>
            </a:r>
            <a:r>
              <a:rPr lang="ca-ES" sz="800" dirty="0" smtClean="0">
                <a:solidFill>
                  <a:prstClr val="black"/>
                </a:solidFill>
                <a:hlinkClick r:id="rId3"/>
              </a:rPr>
              <a:t>www.slideshare.net/alorza/zaragoza-transparenciaopendata</a:t>
            </a:r>
            <a:r>
              <a:rPr lang="ca-ES" sz="800" dirty="0" smtClean="0">
                <a:solidFill>
                  <a:prstClr val="black"/>
                </a:solidFill>
              </a:rPr>
              <a:t>  </a:t>
            </a:r>
          </a:p>
        </p:txBody>
      </p:sp>
      <p:sp>
        <p:nvSpPr>
          <p:cNvPr id="10" name="Rectangle arrodonit 4"/>
          <p:cNvSpPr/>
          <p:nvPr/>
        </p:nvSpPr>
        <p:spPr>
          <a:xfrm>
            <a:off x="214282" y="5877272"/>
            <a:ext cx="8715436" cy="766438"/>
          </a:xfrm>
          <a:prstGeom prst="roundRect">
            <a:avLst>
              <a:gd name="adj" fmla="val 1793"/>
            </a:avLst>
          </a:prstGeom>
          <a:solidFill>
            <a:schemeClr val="tx1">
              <a:alpha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0" b="1" dirty="0" smtClean="0">
                <a:solidFill>
                  <a:prstClr val="white"/>
                </a:solidFill>
                <a:ea typeface="Verdana" pitchFamily="34" charset="0"/>
                <a:cs typeface="Calibri" pitchFamily="34" charset="0"/>
              </a:rPr>
              <a:t>Abrir </a:t>
            </a:r>
            <a:r>
              <a:rPr lang="es-ES" sz="6000" b="1" dirty="0" smtClean="0">
                <a:solidFill>
                  <a:srgbClr val="FF0000"/>
                </a:solidFill>
                <a:ea typeface="Verdana" pitchFamily="34" charset="0"/>
                <a:cs typeface="Calibri" pitchFamily="34" charset="0"/>
              </a:rPr>
              <a:t>≠</a:t>
            </a:r>
            <a:r>
              <a:rPr lang="es-ES" sz="6000" b="1" dirty="0" smtClean="0">
                <a:solidFill>
                  <a:prstClr val="white"/>
                </a:solidFill>
                <a:ea typeface="Verdana" pitchFamily="34" charset="0"/>
                <a:cs typeface="Calibri" pitchFamily="34" charset="0"/>
              </a:rPr>
              <a:t> tener Reutilización</a:t>
            </a:r>
            <a:endParaRPr lang="es-ES" sz="6000" b="1" dirty="0">
              <a:solidFill>
                <a:srgbClr val="FF0000"/>
              </a:solidFill>
              <a:ea typeface="Verdana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09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3 Marcador de contenido" descr="decálogo-opendat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500034" y="428604"/>
            <a:ext cx="8143932" cy="5324535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2000" dirty="0" smtClean="0">
                <a:solidFill>
                  <a:prstClr val="black"/>
                </a:solidFill>
              </a:rPr>
              <a:t>Este decálogo es fruto de las conclusiones del </a:t>
            </a:r>
            <a:r>
              <a:rPr lang="es-ES" sz="2000" b="1" dirty="0" smtClean="0">
                <a:solidFill>
                  <a:prstClr val="black"/>
                </a:solidFill>
              </a:rPr>
              <a:t>Día Open Data en Euskadi</a:t>
            </a:r>
            <a:r>
              <a:rPr lang="es-ES" sz="2000" dirty="0" smtClean="0">
                <a:solidFill>
                  <a:prstClr val="black"/>
                </a:solidFill>
              </a:rPr>
              <a:t> celebrado en Donostia-San Sebastián, el 09/05/12, en el marco del </a:t>
            </a:r>
            <a:r>
              <a:rPr lang="es-ES" sz="2000" b="1" dirty="0" smtClean="0">
                <a:solidFill>
                  <a:prstClr val="black"/>
                </a:solidFill>
              </a:rPr>
              <a:t>#CICD</a:t>
            </a:r>
            <a:r>
              <a:rPr lang="es-ES" sz="2000" dirty="0" smtClean="0">
                <a:solidFill>
                  <a:prstClr val="black"/>
                </a:solidFill>
              </a:rPr>
              <a:t>.</a:t>
            </a:r>
          </a:p>
          <a:p>
            <a:pPr algn="just">
              <a:buFontTx/>
              <a:buChar char="-"/>
            </a:pPr>
            <a:endParaRPr lang="es-ES" sz="2000" dirty="0" smtClean="0">
              <a:solidFill>
                <a:prstClr val="black"/>
              </a:solidFill>
            </a:endParaRPr>
          </a:p>
          <a:p>
            <a:pPr marL="457200" indent="-457200" algn="just"/>
            <a:r>
              <a:rPr lang="es-ES" sz="2000" b="1" dirty="0" smtClean="0">
                <a:solidFill>
                  <a:prstClr val="black"/>
                </a:solidFill>
              </a:rPr>
              <a:t>0.     </a:t>
            </a:r>
            <a:r>
              <a:rPr lang="es-ES" sz="2000" b="1" dirty="0" smtClean="0">
                <a:solidFill>
                  <a:srgbClr val="FF0000"/>
                </a:solidFill>
              </a:rPr>
              <a:t>Armonización</a:t>
            </a:r>
            <a:r>
              <a:rPr lang="es-ES" sz="2000" b="1" dirty="0" smtClean="0">
                <a:solidFill>
                  <a:prstClr val="black"/>
                </a:solidFill>
              </a:rPr>
              <a:t> entre Administraciones.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S" sz="2000" dirty="0" smtClean="0">
                <a:solidFill>
                  <a:prstClr val="black"/>
                </a:solidFill>
              </a:rPr>
              <a:t>Publicar datos en formatos abiertos y estándares.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S" sz="2000" dirty="0" smtClean="0">
                <a:solidFill>
                  <a:prstClr val="black"/>
                </a:solidFill>
              </a:rPr>
              <a:t>Usar esquemas y vocabularios consensuados.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S" sz="2000" dirty="0" smtClean="0">
                <a:solidFill>
                  <a:prstClr val="black"/>
                </a:solidFill>
              </a:rPr>
              <a:t>Inventario en un catálogo de datos estructurado (</a:t>
            </a:r>
            <a:r>
              <a:rPr lang="es-ES" sz="2000" dirty="0" err="1" smtClean="0">
                <a:solidFill>
                  <a:prstClr val="black"/>
                </a:solidFill>
              </a:rPr>
              <a:t>Ejp</a:t>
            </a:r>
            <a:r>
              <a:rPr lang="es-ES" sz="2000" dirty="0" smtClean="0">
                <a:solidFill>
                  <a:prstClr val="black"/>
                </a:solidFill>
              </a:rPr>
              <a:t>. DCAT).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S" sz="2000" dirty="0" smtClean="0">
                <a:solidFill>
                  <a:prstClr val="black"/>
                </a:solidFill>
              </a:rPr>
              <a:t>Datos accesibles desde direcciones web persistentes y amigables.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S" sz="2000" dirty="0" smtClean="0">
                <a:solidFill>
                  <a:prstClr val="black"/>
                </a:solidFill>
              </a:rPr>
              <a:t>Exponer un mínimo conjunto de datos relativos al nivel de competencias del organismo y su estrategia de exposición de datos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S" sz="2000" dirty="0" smtClean="0">
                <a:solidFill>
                  <a:prstClr val="black"/>
                </a:solidFill>
              </a:rPr>
              <a:t>Compromiso de servicio, actualización y calidad del dato, manteniendo un canal eficiente de comunicación </a:t>
            </a:r>
            <a:r>
              <a:rPr lang="es-ES" sz="2000" dirty="0" err="1" smtClean="0">
                <a:solidFill>
                  <a:prstClr val="black"/>
                </a:solidFill>
              </a:rPr>
              <a:t>reutilizador</a:t>
            </a:r>
            <a:r>
              <a:rPr lang="es-ES" sz="2000" dirty="0" smtClean="0">
                <a:solidFill>
                  <a:prstClr val="black"/>
                </a:solidFill>
              </a:rPr>
              <a:t> &lt;-&gt; AAPP.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S" sz="2000" dirty="0" smtClean="0">
                <a:solidFill>
                  <a:prstClr val="black"/>
                </a:solidFill>
              </a:rPr>
              <a:t>Monitorizar y evaluar el uso y servicio mediante métricas.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S" sz="2000" dirty="0" smtClean="0">
                <a:solidFill>
                  <a:prstClr val="black"/>
                </a:solidFill>
              </a:rPr>
              <a:t>Datos bajo condiciones de uso no restrictivas y comunes.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S" sz="2000" dirty="0" smtClean="0">
                <a:solidFill>
                  <a:prstClr val="black"/>
                </a:solidFill>
              </a:rPr>
              <a:t>Evangelizar y educar en el uso de datos.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S" sz="2000" dirty="0" smtClean="0">
                <a:solidFill>
                  <a:prstClr val="black"/>
                </a:solidFill>
              </a:rPr>
              <a:t>Recopilar aplicaciones, herramientas y manuales para motivar y facilitar la reutilización.</a:t>
            </a:r>
            <a:endParaRPr lang="ca-ES" sz="2000" b="1" dirty="0" smtClean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-36512" y="4513942"/>
            <a:ext cx="307777" cy="232803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vert270" wrap="square" rtlCol="0">
            <a:spAutoFit/>
          </a:bodyPr>
          <a:lstStyle/>
          <a:p>
            <a:r>
              <a:rPr lang="es-ES" sz="800" dirty="0" smtClean="0">
                <a:solidFill>
                  <a:prstClr val="black"/>
                </a:solidFill>
                <a:ea typeface="ＭＳ Ｐゴシック" charset="-128"/>
                <a:hlinkClick r:id="rId3"/>
              </a:rPr>
              <a:t>http://red.gnoss.com/comunidad/OpenData</a:t>
            </a:r>
            <a:r>
              <a:rPr lang="es-ES" sz="800" dirty="0" smtClean="0">
                <a:solidFill>
                  <a:prstClr val="black"/>
                </a:solidFill>
                <a:ea typeface="ＭＳ Ｐゴシック" charset="-128"/>
              </a:rPr>
              <a:t> </a:t>
            </a:r>
            <a:endParaRPr lang="es-ES" sz="800" dirty="0">
              <a:solidFill>
                <a:prstClr val="black"/>
              </a:solidFill>
              <a:ea typeface="ＭＳ Ｐゴシック" charset="-128"/>
            </a:endParaRPr>
          </a:p>
        </p:txBody>
      </p:sp>
      <p:sp>
        <p:nvSpPr>
          <p:cNvPr id="8" name="QuadreDeText 5"/>
          <p:cNvSpPr txBox="1"/>
          <p:nvPr/>
        </p:nvSpPr>
        <p:spPr>
          <a:xfrm>
            <a:off x="457200" y="5848509"/>
            <a:ext cx="8411029" cy="86177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8100" cap="rnd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5000" b="1" dirty="0" smtClean="0">
                <a:solidFill>
                  <a:prstClr val="white"/>
                </a:solidFill>
                <a:cs typeface="Calibri" pitchFamily="34" charset="0"/>
              </a:rPr>
              <a:t>Decálogo Open Data </a:t>
            </a:r>
            <a:r>
              <a:rPr lang="es-ES" sz="5000" b="1" dirty="0" smtClean="0">
                <a:solidFill>
                  <a:srgbClr val="FF0000"/>
                </a:solidFill>
                <a:cs typeface="Calibri" pitchFamily="34" charset="0"/>
              </a:rPr>
              <a:t>España</a:t>
            </a:r>
          </a:p>
        </p:txBody>
      </p:sp>
    </p:spTree>
    <p:extLst>
      <p:ext uri="{BB962C8B-B14F-4D97-AF65-F5344CB8AC3E}">
        <p14:creationId xmlns:p14="http://schemas.microsoft.com/office/powerpoint/2010/main" val="286426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0687" y="3"/>
            <a:ext cx="12533974" cy="6545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 rot="16200000">
            <a:off x="-1256014" y="3131469"/>
            <a:ext cx="2881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prstClr val="black"/>
                </a:solidFill>
                <a:hlinkClick r:id="rId3"/>
              </a:rPr>
              <a:t>http://opendatacharter.net</a:t>
            </a:r>
            <a:r>
              <a:rPr lang="es-ES" dirty="0" smtClean="0">
                <a:solidFill>
                  <a:prstClr val="black"/>
                </a:solidFill>
                <a:hlinkClick r:id="rId3"/>
              </a:rPr>
              <a:t>/</a:t>
            </a:r>
            <a:r>
              <a:rPr lang="es-ES" dirty="0" smtClean="0">
                <a:solidFill>
                  <a:prstClr val="black"/>
                </a:solidFill>
              </a:rPr>
              <a:t> </a:t>
            </a:r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7" name="Imatge 7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228" y="6545612"/>
            <a:ext cx="997364" cy="286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151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986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86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QuadreDeText 9"/>
          <p:cNvSpPr txBox="1"/>
          <p:nvPr/>
        </p:nvSpPr>
        <p:spPr>
          <a:xfrm>
            <a:off x="0" y="6525924"/>
            <a:ext cx="8748464" cy="215444"/>
          </a:xfrm>
          <a:prstGeom prst="rect">
            <a:avLst/>
          </a:prstGeom>
          <a:solidFill>
            <a:schemeClr val="bg1">
              <a:alpha val="32000"/>
            </a:schemeClr>
          </a:solidFill>
        </p:spPr>
        <p:txBody>
          <a:bodyPr wrap="square" rtlCol="0">
            <a:spAutoFit/>
          </a:bodyPr>
          <a:lstStyle/>
          <a:p>
            <a:pPr marL="180975">
              <a:tabLst>
                <a:tab pos="8158163" algn="l"/>
                <a:tab pos="8699500" algn="l"/>
              </a:tabLst>
            </a:pPr>
            <a:r>
              <a:rPr lang="es-ES" sz="800" noProof="1" smtClean="0">
                <a:solidFill>
                  <a:schemeClr val="bg1"/>
                </a:solidFill>
              </a:rPr>
              <a:t>“Flow_IMG_2232”; </a:t>
            </a:r>
            <a:r>
              <a:rPr lang="es-ES" sz="800" noProof="1">
                <a:solidFill>
                  <a:schemeClr val="bg1"/>
                </a:solidFill>
              </a:rPr>
              <a:t>CC </a:t>
            </a:r>
            <a:r>
              <a:rPr lang="es-ES" sz="800" noProof="1" smtClean="0">
                <a:solidFill>
                  <a:schemeClr val="bg1"/>
                </a:solidFill>
              </a:rPr>
              <a:t>BY-ND </a:t>
            </a:r>
            <a:r>
              <a:rPr lang="es-ES" sz="800" noProof="1">
                <a:solidFill>
                  <a:schemeClr val="bg1"/>
                </a:solidFill>
              </a:rPr>
              <a:t>2.0 by HJSP82: https://www.flickr.com/photos/hjsp8/3602893869</a:t>
            </a:r>
            <a:r>
              <a:rPr lang="es-ES" sz="800" noProof="1" smtClean="0">
                <a:solidFill>
                  <a:schemeClr val="bg1"/>
                </a:solidFill>
              </a:rPr>
              <a:t>/ </a:t>
            </a:r>
            <a:endParaRPr lang="es-ES" sz="800" noProof="1">
              <a:solidFill>
                <a:schemeClr val="bg1"/>
              </a:solidFill>
            </a:endParaRPr>
          </a:p>
        </p:txBody>
      </p:sp>
      <p:sp>
        <p:nvSpPr>
          <p:cNvPr id="7" name="QuadreDeText 9"/>
          <p:cNvSpPr txBox="1"/>
          <p:nvPr/>
        </p:nvSpPr>
        <p:spPr>
          <a:xfrm>
            <a:off x="0" y="2505670"/>
            <a:ext cx="8748464" cy="92333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063750">
              <a:tabLst>
                <a:tab pos="8158163" algn="l"/>
                <a:tab pos="8699500" algn="l"/>
              </a:tabLst>
            </a:pPr>
            <a:r>
              <a:rPr lang="es-ES" sz="5400" b="1" noProof="1" smtClean="0">
                <a:solidFill>
                  <a:srgbClr val="C00000"/>
                </a:solidFill>
              </a:rPr>
              <a:t>Ejemplos…</a:t>
            </a:r>
            <a:endParaRPr lang="es-ES" sz="2400" noProof="1" smtClean="0">
              <a:solidFill>
                <a:srgbClr val="C00000"/>
              </a:solidFill>
            </a:endParaRPr>
          </a:p>
        </p:txBody>
      </p:sp>
      <p:pic>
        <p:nvPicPr>
          <p:cNvPr id="8" name="Imatge 7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228" y="6545612"/>
            <a:ext cx="997364" cy="286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468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9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QuadreDeText 9"/>
          <p:cNvSpPr txBox="1"/>
          <p:nvPr/>
        </p:nvSpPr>
        <p:spPr>
          <a:xfrm>
            <a:off x="0" y="2610778"/>
            <a:ext cx="8748464" cy="1754326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063750">
              <a:tabLst>
                <a:tab pos="8158163" algn="l"/>
                <a:tab pos="8699500" algn="l"/>
              </a:tabLst>
            </a:pPr>
            <a:r>
              <a:rPr lang="es-ES" sz="5400" b="1" noProof="1" smtClean="0">
                <a:solidFill>
                  <a:srgbClr val="C00000"/>
                </a:solidFill>
              </a:rPr>
              <a:t>Abrir los datos </a:t>
            </a:r>
            <a:br>
              <a:rPr lang="es-ES" sz="5400" b="1" noProof="1" smtClean="0">
                <a:solidFill>
                  <a:srgbClr val="C00000"/>
                </a:solidFill>
              </a:rPr>
            </a:br>
            <a:r>
              <a:rPr lang="es-ES" sz="5400" b="1" noProof="1" smtClean="0">
                <a:solidFill>
                  <a:srgbClr val="C00000"/>
                </a:solidFill>
              </a:rPr>
              <a:t>(y visualizarlos bien) </a:t>
            </a:r>
            <a:endParaRPr lang="es-ES" sz="2400" noProof="1" smtClean="0">
              <a:solidFill>
                <a:srgbClr val="C00000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 rot="16200000">
            <a:off x="7407236" y="2015764"/>
            <a:ext cx="31255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/>
              <a:t>https://data.cityofchicago.org/view/2bnm-jnvb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460207" y="1322521"/>
            <a:ext cx="2009775" cy="5667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78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6" r="11963"/>
          <a:stretch/>
        </p:blipFill>
        <p:spPr bwMode="auto">
          <a:xfrm>
            <a:off x="-324544" y="-60220"/>
            <a:ext cx="9468544" cy="695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QuadreDeText 9"/>
          <p:cNvSpPr txBox="1"/>
          <p:nvPr/>
        </p:nvSpPr>
        <p:spPr>
          <a:xfrm>
            <a:off x="0" y="4869160"/>
            <a:ext cx="8903512" cy="1754326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063750">
              <a:tabLst>
                <a:tab pos="8158163" algn="l"/>
                <a:tab pos="8699500" algn="l"/>
              </a:tabLst>
            </a:pPr>
            <a:r>
              <a:rPr lang="es-ES" sz="5400" b="1" noProof="1" smtClean="0">
                <a:solidFill>
                  <a:srgbClr val="C00000"/>
                </a:solidFill>
              </a:rPr>
              <a:t>Mejorando la eficiencia…</a:t>
            </a:r>
            <a:endParaRPr lang="es-ES" sz="2400" noProof="1" smtClean="0">
              <a:solidFill>
                <a:srgbClr val="C00000"/>
              </a:solidFill>
            </a:endParaRPr>
          </a:p>
        </p:txBody>
      </p:sp>
      <p:pic>
        <p:nvPicPr>
          <p:cNvPr id="6" name="5 Imagen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99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19" y="0"/>
            <a:ext cx="9463647" cy="534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QuadreDeText 9"/>
          <p:cNvSpPr txBox="1"/>
          <p:nvPr/>
        </p:nvSpPr>
        <p:spPr>
          <a:xfrm>
            <a:off x="0" y="5301208"/>
            <a:ext cx="8748464" cy="1477328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330450">
              <a:tabLst>
                <a:tab pos="8158163" algn="l"/>
                <a:tab pos="8699500" algn="l"/>
              </a:tabLst>
            </a:pPr>
            <a:r>
              <a:rPr lang="es-ES" sz="4400" b="1" noProof="1" smtClean="0">
                <a:solidFill>
                  <a:srgbClr val="C00000"/>
                </a:solidFill>
              </a:rPr>
              <a:t>“I really believe in making </a:t>
            </a:r>
            <a:r>
              <a:rPr lang="es-ES" sz="4600" b="1" noProof="1" smtClean="0">
                <a:solidFill>
                  <a:srgbClr val="C00000"/>
                </a:solidFill>
              </a:rPr>
              <a:t>data driven</a:t>
            </a:r>
            <a:r>
              <a:rPr lang="es-ES" sz="4400" b="1" noProof="1" smtClean="0">
                <a:solidFill>
                  <a:srgbClr val="C00000"/>
                </a:solidFill>
              </a:rPr>
              <a:t> decisions”</a:t>
            </a:r>
            <a:endParaRPr lang="es-ES" sz="4400" noProof="1" smtClean="0">
              <a:solidFill>
                <a:srgbClr val="C00000"/>
              </a:solidFill>
            </a:endParaRPr>
          </a:p>
        </p:txBody>
      </p:sp>
      <p:pic>
        <p:nvPicPr>
          <p:cNvPr id="7" name="6 Imagen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30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704" y="-1"/>
            <a:ext cx="12241360" cy="6885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QuadreDeText 9"/>
          <p:cNvSpPr txBox="1"/>
          <p:nvPr/>
        </p:nvSpPr>
        <p:spPr>
          <a:xfrm>
            <a:off x="0" y="4869160"/>
            <a:ext cx="8903512" cy="1754326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063750">
              <a:tabLst>
                <a:tab pos="8158163" algn="l"/>
                <a:tab pos="8699500" algn="l"/>
              </a:tabLst>
            </a:pPr>
            <a:r>
              <a:rPr lang="es-ES" sz="5400" b="1" noProof="1" smtClean="0">
                <a:solidFill>
                  <a:srgbClr val="C00000"/>
                </a:solidFill>
              </a:rPr>
              <a:t>Concienciar a los ciudadanos</a:t>
            </a:r>
            <a:endParaRPr lang="es-ES" sz="2400" noProof="1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48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12192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QuadreDeText 9"/>
          <p:cNvSpPr txBox="1"/>
          <p:nvPr/>
        </p:nvSpPr>
        <p:spPr>
          <a:xfrm>
            <a:off x="0" y="4869160"/>
            <a:ext cx="8903512" cy="1754326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063750">
              <a:tabLst>
                <a:tab pos="8158163" algn="l"/>
                <a:tab pos="8699500" algn="l"/>
              </a:tabLst>
            </a:pPr>
            <a:r>
              <a:rPr lang="es-ES" sz="5400" b="1" noProof="1" smtClean="0">
                <a:solidFill>
                  <a:srgbClr val="C00000"/>
                </a:solidFill>
              </a:rPr>
              <a:t>Siempre ofreciendo los datos en abierto…</a:t>
            </a:r>
            <a:endParaRPr lang="es-ES" sz="2400" noProof="1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21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-30882"/>
            <a:ext cx="11521280" cy="6888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 rot="16200000">
            <a:off x="5472971" y="3316340"/>
            <a:ext cx="5904656" cy="369332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>
            <a:spAutoFit/>
          </a:bodyPr>
          <a:lstStyle/>
          <a:p>
            <a:r>
              <a:rPr lang="es-ES" dirty="0"/>
              <a:t>http://www.ilosport.fr/nutrition/rechercher-une-recette/</a:t>
            </a: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149080"/>
            <a:ext cx="252028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QuadreDeText 9"/>
          <p:cNvSpPr txBox="1"/>
          <p:nvPr/>
        </p:nvSpPr>
        <p:spPr>
          <a:xfrm>
            <a:off x="0" y="5530006"/>
            <a:ext cx="8240633" cy="92333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063750">
              <a:tabLst>
                <a:tab pos="8158163" algn="l"/>
                <a:tab pos="8699500" algn="l"/>
              </a:tabLst>
            </a:pPr>
            <a:r>
              <a:rPr lang="es-ES" sz="5400" b="1" noProof="1" smtClean="0">
                <a:solidFill>
                  <a:srgbClr val="C00000"/>
                </a:solidFill>
              </a:rPr>
              <a:t>Y aportando utilidad</a:t>
            </a:r>
            <a:endParaRPr lang="es-ES" sz="2400" noProof="1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20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03"/>
          <a:stretch/>
        </p:blipFill>
        <p:spPr bwMode="auto">
          <a:xfrm>
            <a:off x="1" y="1"/>
            <a:ext cx="9143999" cy="7173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QuadreDeText 9"/>
          <p:cNvSpPr txBox="1"/>
          <p:nvPr/>
        </p:nvSpPr>
        <p:spPr>
          <a:xfrm>
            <a:off x="0" y="4627002"/>
            <a:ext cx="8240633" cy="1754326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063750">
              <a:tabLst>
                <a:tab pos="8158163" algn="l"/>
                <a:tab pos="8699500" algn="l"/>
              </a:tabLst>
            </a:pPr>
            <a:r>
              <a:rPr lang="es-ES" sz="5400" b="1" noProof="1" smtClean="0">
                <a:solidFill>
                  <a:srgbClr val="C00000"/>
                </a:solidFill>
              </a:rPr>
              <a:t>Insisto: </a:t>
            </a:r>
            <a:br>
              <a:rPr lang="es-ES" sz="5400" b="1" noProof="1" smtClean="0">
                <a:solidFill>
                  <a:srgbClr val="C00000"/>
                </a:solidFill>
              </a:rPr>
            </a:br>
            <a:r>
              <a:rPr lang="es-ES" sz="5400" b="1" noProof="1" smtClean="0">
                <a:solidFill>
                  <a:srgbClr val="C00000"/>
                </a:solidFill>
              </a:rPr>
              <a:t>aportando utilidad</a:t>
            </a:r>
            <a:endParaRPr lang="es-ES" sz="2400" noProof="1" smtClean="0">
              <a:solidFill>
                <a:srgbClr val="C00000"/>
              </a:solidFill>
            </a:endParaRPr>
          </a:p>
        </p:txBody>
      </p:sp>
      <p:pic>
        <p:nvPicPr>
          <p:cNvPr id="5" name="4 Imagen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8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QuadreDeText 9"/>
          <p:cNvSpPr txBox="1"/>
          <p:nvPr/>
        </p:nvSpPr>
        <p:spPr>
          <a:xfrm>
            <a:off x="0" y="4627002"/>
            <a:ext cx="8240633" cy="1754326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063750">
              <a:tabLst>
                <a:tab pos="8158163" algn="l"/>
                <a:tab pos="8699500" algn="l"/>
              </a:tabLst>
            </a:pPr>
            <a:r>
              <a:rPr lang="es-ES" sz="5400" b="1" noProof="1" smtClean="0">
                <a:solidFill>
                  <a:srgbClr val="C00000"/>
                </a:solidFill>
              </a:rPr>
              <a:t>Insisteixo (</a:t>
            </a:r>
            <a:r>
              <a:rPr lang="es-ES" sz="5400" b="1" i="1" noProof="1" smtClean="0">
                <a:solidFill>
                  <a:srgbClr val="C00000"/>
                </a:solidFill>
              </a:rPr>
              <a:t>again</a:t>
            </a:r>
            <a:r>
              <a:rPr lang="es-ES" sz="5400" b="1" noProof="1" smtClean="0">
                <a:solidFill>
                  <a:srgbClr val="C00000"/>
                </a:solidFill>
              </a:rPr>
              <a:t>): </a:t>
            </a:r>
            <a:br>
              <a:rPr lang="es-ES" sz="5400" b="1" noProof="1" smtClean="0">
                <a:solidFill>
                  <a:srgbClr val="C00000"/>
                </a:solidFill>
              </a:rPr>
            </a:br>
            <a:r>
              <a:rPr lang="es-ES" sz="5400" b="1" noProof="1" smtClean="0">
                <a:solidFill>
                  <a:srgbClr val="C00000"/>
                </a:solidFill>
              </a:rPr>
              <a:t>aportant utilitat!</a:t>
            </a:r>
            <a:endParaRPr lang="es-ES" sz="2400" noProof="1" smtClean="0">
              <a:solidFill>
                <a:srgbClr val="C00000"/>
              </a:solidFill>
            </a:endParaRPr>
          </a:p>
        </p:txBody>
      </p:sp>
      <p:pic>
        <p:nvPicPr>
          <p:cNvPr id="5" name="4 Imagen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728" y="-27384"/>
            <a:ext cx="13537504" cy="7614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392488" y="566298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hlinkClick r:id="rId5"/>
              </a:rPr>
              <a:t>http://</a:t>
            </a:r>
            <a:r>
              <a:rPr lang="es-ES" dirty="0" smtClean="0">
                <a:hlinkClick r:id="rId5"/>
              </a:rPr>
              <a:t>datos.gob.mx/impacto/noticias/temporada-huracanes-2016.html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6" name="QuadreDeText 9"/>
          <p:cNvSpPr txBox="1"/>
          <p:nvPr/>
        </p:nvSpPr>
        <p:spPr>
          <a:xfrm>
            <a:off x="152400" y="2924944"/>
            <a:ext cx="8240633" cy="92333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063750">
              <a:tabLst>
                <a:tab pos="8158163" algn="l"/>
                <a:tab pos="8699500" algn="l"/>
              </a:tabLst>
            </a:pPr>
            <a:r>
              <a:rPr lang="es-ES" sz="5400" b="1" noProof="1" smtClean="0">
                <a:solidFill>
                  <a:srgbClr val="C00000"/>
                </a:solidFill>
              </a:rPr>
              <a:t>Más utilidad…</a:t>
            </a:r>
            <a:endParaRPr lang="es-ES" sz="2400" noProof="1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75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beta.thumbalizr.com/app/thumbs/?src=/thumbs/onl/source/5d/5d00ec9f9bcf74bbf264667110979f53.png&amp;w=1024&amp;q=0&amp;enc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29600"/>
            <a:ext cx="9753600" cy="780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0" y="620688"/>
            <a:ext cx="307777" cy="4608512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>
              <a:defRPr/>
            </a:pPr>
            <a:r>
              <a:rPr lang="ca-ES" sz="800" dirty="0">
                <a:solidFill>
                  <a:prstClr val="black"/>
                </a:solidFill>
                <a:hlinkClick r:id="rId3"/>
              </a:rPr>
              <a:t>http://euroalert.net</a:t>
            </a:r>
            <a:r>
              <a:rPr lang="ca-ES" sz="800" dirty="0" smtClean="0">
                <a:solidFill>
                  <a:prstClr val="black"/>
                </a:solidFill>
                <a:hlinkClick r:id="rId3"/>
              </a:rPr>
              <a:t>/</a:t>
            </a:r>
            <a:r>
              <a:rPr lang="ca-ES" sz="800" dirty="0" smtClean="0">
                <a:solidFill>
                  <a:prstClr val="black"/>
                </a:solidFill>
              </a:rPr>
              <a:t>  </a:t>
            </a:r>
            <a:endParaRPr lang="ca-ES" sz="800" dirty="0">
              <a:solidFill>
                <a:prstClr val="black"/>
              </a:solidFill>
            </a:endParaRPr>
          </a:p>
        </p:txBody>
      </p:sp>
      <p:sp>
        <p:nvSpPr>
          <p:cNvPr id="7" name="QuadreDeText 9"/>
          <p:cNvSpPr txBox="1"/>
          <p:nvPr/>
        </p:nvSpPr>
        <p:spPr>
          <a:xfrm>
            <a:off x="0" y="4627002"/>
            <a:ext cx="8240633" cy="1754326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063750">
              <a:tabLst>
                <a:tab pos="8158163" algn="l"/>
                <a:tab pos="8699500" algn="l"/>
              </a:tabLst>
            </a:pPr>
            <a:r>
              <a:rPr lang="es-ES" sz="5400" b="1" noProof="1" smtClean="0">
                <a:solidFill>
                  <a:srgbClr val="C00000"/>
                </a:solidFill>
              </a:rPr>
              <a:t>Negocio (ya que se aporta utilidad)</a:t>
            </a:r>
            <a:endParaRPr lang="es-ES" sz="2400" noProof="1" smtClean="0">
              <a:solidFill>
                <a:srgbClr val="C00000"/>
              </a:solidFill>
            </a:endParaRPr>
          </a:p>
        </p:txBody>
      </p:sp>
      <p:pic>
        <p:nvPicPr>
          <p:cNvPr id="8" name="7 Imagen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7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986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Elipse"/>
          <p:cNvSpPr/>
          <p:nvPr/>
        </p:nvSpPr>
        <p:spPr>
          <a:xfrm>
            <a:off x="7164288" y="3428999"/>
            <a:ext cx="1008112" cy="504057"/>
          </a:xfrm>
          <a:prstGeom prst="ellipse">
            <a:avLst/>
          </a:prstGeom>
          <a:noFill/>
          <a:ln w="69850" cap="flat" cmpd="sng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Rectángulo"/>
          <p:cNvSpPr/>
          <p:nvPr/>
        </p:nvSpPr>
        <p:spPr>
          <a:xfrm>
            <a:off x="4499992" y="609503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/>
              <a:t>http://de.openfoodfacts.org/produkt/4015637823942/falafel-bauck-hof</a:t>
            </a:r>
          </a:p>
        </p:txBody>
      </p:sp>
      <p:pic>
        <p:nvPicPr>
          <p:cNvPr id="5" name="4 Imagen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2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2776" y="0"/>
            <a:ext cx="14113568" cy="793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QuadreDeText 9"/>
          <p:cNvSpPr txBox="1"/>
          <p:nvPr/>
        </p:nvSpPr>
        <p:spPr>
          <a:xfrm>
            <a:off x="0" y="4627002"/>
            <a:ext cx="8240633" cy="1754326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063750">
              <a:tabLst>
                <a:tab pos="8158163" algn="l"/>
                <a:tab pos="8699500" algn="l"/>
              </a:tabLst>
            </a:pPr>
            <a:r>
              <a:rPr lang="es-ES" sz="5400" b="1" noProof="1" smtClean="0">
                <a:solidFill>
                  <a:srgbClr val="C00000"/>
                </a:solidFill>
              </a:rPr>
              <a:t>Negocio (ya que se aporta utilidad)</a:t>
            </a:r>
            <a:endParaRPr lang="es-ES" sz="2400" noProof="1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91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8800" y="-1"/>
            <a:ext cx="14617624" cy="8221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73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1" r="7432" b="11835"/>
          <a:stretch/>
        </p:blipFill>
        <p:spPr bwMode="auto">
          <a:xfrm>
            <a:off x="130107" y="260648"/>
            <a:ext cx="8823367" cy="6377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QuadreDeText 9"/>
          <p:cNvSpPr txBox="1"/>
          <p:nvPr/>
        </p:nvSpPr>
        <p:spPr>
          <a:xfrm>
            <a:off x="0" y="4627002"/>
            <a:ext cx="8240633" cy="92333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063750">
              <a:tabLst>
                <a:tab pos="8158163" algn="l"/>
                <a:tab pos="8699500" algn="l"/>
              </a:tabLst>
            </a:pPr>
            <a:r>
              <a:rPr lang="es-ES" sz="5400" b="1" noProof="1" smtClean="0">
                <a:solidFill>
                  <a:srgbClr val="C00000"/>
                </a:solidFill>
              </a:rPr>
              <a:t>Creando negocio…</a:t>
            </a:r>
            <a:endParaRPr lang="es-ES" sz="2400" noProof="1" smtClean="0">
              <a:solidFill>
                <a:srgbClr val="C00000"/>
              </a:solidFill>
            </a:endParaRPr>
          </a:p>
        </p:txBody>
      </p:sp>
      <p:pic>
        <p:nvPicPr>
          <p:cNvPr id="8" name="7 Imagen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1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2695" y="0"/>
            <a:ext cx="12817423" cy="7209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 rot="16200000">
            <a:off x="-1034761" y="1681653"/>
            <a:ext cx="2347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3"/>
              </a:rPr>
              <a:t>https://data.sncf.com</a:t>
            </a:r>
            <a:r>
              <a:rPr lang="es-ES" dirty="0" smtClean="0">
                <a:hlinkClick r:id="rId3"/>
              </a:rPr>
              <a:t>/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6" name="5 Imagen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  <p:sp>
        <p:nvSpPr>
          <p:cNvPr id="5" name="QuadreDeText 9"/>
          <p:cNvSpPr txBox="1"/>
          <p:nvPr/>
        </p:nvSpPr>
        <p:spPr>
          <a:xfrm>
            <a:off x="0" y="3501008"/>
            <a:ext cx="8240633" cy="1754326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063750">
              <a:tabLst>
                <a:tab pos="8158163" algn="l"/>
                <a:tab pos="8699500" algn="l"/>
              </a:tabLst>
            </a:pPr>
            <a:r>
              <a:rPr lang="es-ES" sz="5400" b="1" noProof="1" smtClean="0">
                <a:solidFill>
                  <a:srgbClr val="C00000"/>
                </a:solidFill>
              </a:rPr>
              <a:t>También hacia dentro…</a:t>
            </a:r>
            <a:endParaRPr lang="es-ES" sz="2400" noProof="1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12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986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3" y="6422592"/>
            <a:ext cx="1530661" cy="462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161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2816" y="0"/>
            <a:ext cx="14838363" cy="810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82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80975"/>
            <a:ext cx="8970963" cy="649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9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85738"/>
            <a:ext cx="8970963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7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0"/>
            <a:ext cx="8990013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09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4404" y="0"/>
            <a:ext cx="12192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741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7812" y="-2385"/>
            <a:ext cx="11394189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QuadreDeText 9"/>
          <p:cNvSpPr txBox="1"/>
          <p:nvPr/>
        </p:nvSpPr>
        <p:spPr>
          <a:xfrm>
            <a:off x="0" y="5877272"/>
            <a:ext cx="8748464" cy="707886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801688">
              <a:tabLst>
                <a:tab pos="8158163" algn="l"/>
                <a:tab pos="8699500" algn="l"/>
              </a:tabLst>
            </a:pPr>
            <a:r>
              <a:rPr lang="es-ES" sz="4000" b="1" noProof="1">
                <a:solidFill>
                  <a:srgbClr val="C00000"/>
                </a:solidFill>
              </a:rPr>
              <a:t>http://world.openfoodfacts.org/</a:t>
            </a:r>
            <a:endParaRPr lang="es-ES" sz="4000" noProof="1" smtClean="0">
              <a:solidFill>
                <a:srgbClr val="C00000"/>
              </a:solidFill>
            </a:endParaRPr>
          </a:p>
        </p:txBody>
      </p:sp>
      <p:pic>
        <p:nvPicPr>
          <p:cNvPr id="4" name="3 Imagen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2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3 Marcador de contenido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3527"/>
          <a:stretch/>
        </p:blipFill>
        <p:spPr>
          <a:xfrm>
            <a:off x="-108520" y="3478934"/>
            <a:ext cx="9361040" cy="4918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9" name="Picture 7" descr="http://www.wpclipart.com/signs_symbol/arrows/arrow_comic/Arrow_comic_left_gray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2931">
            <a:off x="3658825" y="2974775"/>
            <a:ext cx="1461272" cy="100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QuadreDeText 9"/>
          <p:cNvSpPr txBox="1"/>
          <p:nvPr/>
        </p:nvSpPr>
        <p:spPr>
          <a:xfrm>
            <a:off x="0" y="6525924"/>
            <a:ext cx="8748464" cy="215444"/>
          </a:xfrm>
          <a:prstGeom prst="rect">
            <a:avLst/>
          </a:prstGeom>
          <a:solidFill>
            <a:schemeClr val="bg1">
              <a:alpha val="32000"/>
            </a:schemeClr>
          </a:solidFill>
        </p:spPr>
        <p:txBody>
          <a:bodyPr wrap="square" rtlCol="0">
            <a:spAutoFit/>
          </a:bodyPr>
          <a:lstStyle/>
          <a:p>
            <a:pPr marL="180975">
              <a:tabLst>
                <a:tab pos="8158163" algn="l"/>
                <a:tab pos="8699500" algn="l"/>
              </a:tabLst>
            </a:pPr>
            <a:r>
              <a:rPr lang="es-ES" sz="800" noProof="1" smtClean="0"/>
              <a:t>“Flow_IMG_2232”; </a:t>
            </a:r>
            <a:r>
              <a:rPr lang="es-ES" sz="800" noProof="1"/>
              <a:t>CC </a:t>
            </a:r>
            <a:r>
              <a:rPr lang="es-ES" sz="800" noProof="1" smtClean="0"/>
              <a:t>BY-ND </a:t>
            </a:r>
            <a:r>
              <a:rPr lang="es-ES" sz="800" noProof="1"/>
              <a:t>2.0 by HJSP82: https://www.flickr.com/photos/hjsp8/3602893869</a:t>
            </a:r>
            <a:r>
              <a:rPr lang="es-ES" sz="800" noProof="1" smtClean="0"/>
              <a:t>/ </a:t>
            </a:r>
            <a:endParaRPr lang="es-ES" sz="800" noProof="1"/>
          </a:p>
        </p:txBody>
      </p:sp>
      <p:pic>
        <p:nvPicPr>
          <p:cNvPr id="6" name="Imatge 7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228" y="6545612"/>
            <a:ext cx="997364" cy="286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7" descr="http://www.wpclipart.com/signs_symbol/arrows/arrow_comic/Arrow_comic_left_gray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17531" y="2986293"/>
            <a:ext cx="1461272" cy="100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13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dirty="0" smtClean="0">
                <a:solidFill>
                  <a:schemeClr val="bg1"/>
                </a:solidFill>
              </a:rPr>
              <a:t>Los retos son enormes...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s-ES" sz="4800" dirty="0" smtClean="0">
                <a:solidFill>
                  <a:schemeClr val="bg1"/>
                </a:solidFill>
              </a:rPr>
              <a:t>Aún hay pocos datos…</a:t>
            </a:r>
          </a:p>
          <a:p>
            <a:pPr marL="0" indent="0">
              <a:buNone/>
            </a:pPr>
            <a:r>
              <a:rPr lang="es-ES" sz="4800" dirty="0" smtClean="0">
                <a:solidFill>
                  <a:schemeClr val="bg1"/>
                </a:solidFill>
              </a:rPr>
              <a:t>Los que hay no están homogeneizados…</a:t>
            </a:r>
          </a:p>
          <a:p>
            <a:pPr marL="0" indent="0">
              <a:buNone/>
            </a:pPr>
            <a:r>
              <a:rPr lang="es-ES" sz="4800" dirty="0" smtClean="0">
                <a:solidFill>
                  <a:schemeClr val="bg1"/>
                </a:solidFill>
              </a:rPr>
              <a:t>No tenemos </a:t>
            </a:r>
            <a:r>
              <a:rPr lang="es-ES" sz="4800" b="1" dirty="0" smtClean="0">
                <a:solidFill>
                  <a:schemeClr val="bg1"/>
                </a:solidFill>
              </a:rPr>
              <a:t>cultura de </a:t>
            </a:r>
            <a:r>
              <a:rPr lang="es-ES" sz="4800" dirty="0" smtClean="0">
                <a:solidFill>
                  <a:schemeClr val="bg1"/>
                </a:solidFill>
              </a:rPr>
              <a:t>(gestión)</a:t>
            </a:r>
            <a:r>
              <a:rPr lang="es-ES" sz="4800" b="1" dirty="0" smtClean="0">
                <a:solidFill>
                  <a:schemeClr val="bg1"/>
                </a:solidFill>
              </a:rPr>
              <a:t> de datos</a:t>
            </a:r>
            <a:r>
              <a:rPr lang="es-ES" sz="4800" dirty="0" smtClean="0">
                <a:solidFill>
                  <a:schemeClr val="bg1"/>
                </a:solidFill>
              </a:rPr>
              <a:t>…</a:t>
            </a:r>
          </a:p>
          <a:p>
            <a:pPr marL="0" indent="0">
              <a:buNone/>
            </a:pPr>
            <a:endParaRPr lang="es-ES" sz="4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ES" sz="4800" dirty="0" smtClean="0">
                <a:solidFill>
                  <a:schemeClr val="bg1"/>
                </a:solidFill>
              </a:rPr>
              <a:t>Debemos tener en cuenta los datos </a:t>
            </a:r>
            <a:br>
              <a:rPr lang="es-ES" sz="4800" dirty="0" smtClean="0">
                <a:solidFill>
                  <a:schemeClr val="bg1"/>
                </a:solidFill>
              </a:rPr>
            </a:br>
            <a:r>
              <a:rPr lang="es-ES" sz="4800" dirty="0" smtClean="0">
                <a:solidFill>
                  <a:schemeClr val="bg1"/>
                </a:solidFill>
              </a:rPr>
              <a:t>(de calidad) en nuestras AAPP/negocios, son un activo absolutamente imprescindible.</a:t>
            </a:r>
            <a:endParaRPr lang="es-ES" sz="4800" dirty="0">
              <a:solidFill>
                <a:schemeClr val="bg1"/>
              </a:solidFill>
            </a:endParaRPr>
          </a:p>
        </p:txBody>
      </p:sp>
      <p:pic>
        <p:nvPicPr>
          <p:cNvPr id="6" name="5 Imagen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7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63"/>
          <a:stretch/>
        </p:blipFill>
        <p:spPr bwMode="auto">
          <a:xfrm>
            <a:off x="-1" y="0"/>
            <a:ext cx="9227127" cy="690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22562" y="116632"/>
            <a:ext cx="8382000" cy="6224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s-ES" sz="1800" dirty="0">
                <a:solidFill>
                  <a:prstClr val="white"/>
                </a:solidFill>
                <a:latin typeface="Arial" charset="0"/>
              </a:rPr>
              <a:t>The hard reality: </a:t>
            </a:r>
            <a:r>
              <a:rPr lang="en-US" altLang="es-ES" sz="2800" b="1" dirty="0" smtClean="0">
                <a:solidFill>
                  <a:prstClr val="white"/>
                </a:solidFill>
                <a:latin typeface="Arial" charset="0"/>
              </a:rPr>
              <a:t>BUILDING </a:t>
            </a:r>
            <a:r>
              <a:rPr lang="en-US" altLang="es-ES" sz="2800" b="1" dirty="0">
                <a:solidFill>
                  <a:prstClr val="white"/>
                </a:solidFill>
                <a:latin typeface="Arial" charset="0"/>
              </a:rPr>
              <a:t>OPEN DATA </a:t>
            </a:r>
            <a:br>
              <a:rPr lang="en-US" altLang="es-ES" sz="2800" b="1" dirty="0">
                <a:solidFill>
                  <a:prstClr val="white"/>
                </a:solidFill>
                <a:latin typeface="Arial" charset="0"/>
              </a:rPr>
            </a:br>
            <a:r>
              <a:rPr lang="en-US" altLang="es-ES" sz="2800" b="1" dirty="0" smtClean="0">
                <a:solidFill>
                  <a:prstClr val="white"/>
                </a:solidFill>
                <a:latin typeface="Arial" charset="0"/>
              </a:rPr>
              <a:t>SERVICES </a:t>
            </a:r>
            <a:r>
              <a:rPr lang="en-US" altLang="es-ES" sz="2800" b="1" dirty="0">
                <a:solidFill>
                  <a:prstClr val="white"/>
                </a:solidFill>
                <a:latin typeface="Arial" charset="0"/>
              </a:rPr>
              <a:t>IS, </a:t>
            </a:r>
            <a:r>
              <a:rPr lang="en-US" altLang="es-ES" sz="2800" b="1" dirty="0" smtClean="0">
                <a:solidFill>
                  <a:prstClr val="white"/>
                </a:solidFill>
                <a:latin typeface="Arial" charset="0"/>
              </a:rPr>
              <a:t>STILL</a:t>
            </a:r>
            <a:r>
              <a:rPr lang="en-US" altLang="es-ES" sz="2800" b="1" dirty="0">
                <a:solidFill>
                  <a:prstClr val="white"/>
                </a:solidFill>
                <a:latin typeface="Arial" charset="0"/>
              </a:rPr>
              <a:t>, A </a:t>
            </a:r>
            <a:r>
              <a:rPr lang="en-US" altLang="es-ES" sz="3200" b="1" dirty="0">
                <a:solidFill>
                  <a:srgbClr val="FF0000"/>
                </a:solidFill>
                <a:latin typeface="Arial" charset="0"/>
              </a:rPr>
              <a:t>PAIN</a:t>
            </a:r>
          </a:p>
          <a:p>
            <a:pPr eaLnBrk="1" hangingPunct="1">
              <a:spcBef>
                <a:spcPct val="50000"/>
              </a:spcBef>
            </a:pPr>
            <a:endParaRPr lang="en-US" altLang="es-ES" sz="100" dirty="0" smtClean="0">
              <a:solidFill>
                <a:prstClr val="white"/>
              </a:solidFill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s-ES" sz="1800" dirty="0" smtClean="0">
                <a:solidFill>
                  <a:prstClr val="white"/>
                </a:solidFill>
                <a:latin typeface="Arial" charset="0"/>
              </a:rPr>
              <a:t>REASONS/COMMENTS</a:t>
            </a:r>
            <a:r>
              <a:rPr lang="en-US" altLang="es-ES" sz="1800" dirty="0">
                <a:solidFill>
                  <a:prstClr val="white"/>
                </a:solidFill>
                <a:latin typeface="Arial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s-ES" sz="1800" dirty="0" smtClean="0">
                <a:solidFill>
                  <a:prstClr val="white"/>
                </a:solidFill>
                <a:latin typeface="Arial" charset="0"/>
              </a:rPr>
              <a:t>#</a:t>
            </a:r>
            <a:r>
              <a:rPr lang="en-US" altLang="es-ES" sz="1800" dirty="0">
                <a:solidFill>
                  <a:prstClr val="white"/>
                </a:solidFill>
                <a:latin typeface="Arial" charset="0"/>
              </a:rPr>
              <a:t>1: “We need more data opened”.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s-ES" sz="1800" dirty="0">
                <a:solidFill>
                  <a:prstClr val="white"/>
                </a:solidFill>
                <a:latin typeface="Arial" charset="0"/>
              </a:rPr>
              <a:t>#2: “Open the Data is expensive”.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s-ES" sz="1800" dirty="0">
                <a:solidFill>
                  <a:prstClr val="white"/>
                </a:solidFill>
                <a:latin typeface="Arial" charset="0"/>
              </a:rPr>
              <a:t>#3: “The Law don’t enforce me to open data”.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s-ES" sz="1800" dirty="0">
                <a:solidFill>
                  <a:prstClr val="white"/>
                </a:solidFill>
                <a:latin typeface="Arial" charset="0"/>
              </a:rPr>
              <a:t>#4: “The open data quality is so low”.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s-ES" sz="1800" dirty="0">
                <a:solidFill>
                  <a:prstClr val="white"/>
                </a:solidFill>
                <a:latin typeface="Arial" charset="0"/>
              </a:rPr>
              <a:t>#5: “Governments open </a:t>
            </a:r>
            <a:r>
              <a:rPr lang="en-US" altLang="es-ES" sz="1800" dirty="0" smtClean="0">
                <a:solidFill>
                  <a:prstClr val="white"/>
                </a:solidFill>
                <a:latin typeface="Arial" charset="0"/>
              </a:rPr>
              <a:t>the data </a:t>
            </a:r>
            <a:r>
              <a:rPr lang="en-US" altLang="es-ES" sz="1800" dirty="0">
                <a:solidFill>
                  <a:prstClr val="white"/>
                </a:solidFill>
                <a:latin typeface="Arial" charset="0"/>
              </a:rPr>
              <a:t>that we don’t want”.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s-ES" sz="1800" dirty="0">
                <a:solidFill>
                  <a:prstClr val="white"/>
                </a:solidFill>
                <a:latin typeface="Arial" charset="0"/>
              </a:rPr>
              <a:t>#6: “We need all data, we don’t want only the ‘cooked’ data”.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s-ES" sz="1800" dirty="0">
                <a:solidFill>
                  <a:prstClr val="white"/>
                </a:solidFill>
                <a:latin typeface="Arial" charset="0"/>
              </a:rPr>
              <a:t>#7: “We need to homogenize all open data offer”.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s-ES" sz="1800" dirty="0">
                <a:solidFill>
                  <a:prstClr val="white"/>
                </a:solidFill>
                <a:latin typeface="Arial" charset="0"/>
              </a:rPr>
              <a:t>#8: “From close data to open data… but in silos”.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s-ES" sz="1800" dirty="0">
                <a:solidFill>
                  <a:prstClr val="white"/>
                </a:solidFill>
                <a:latin typeface="Arial" charset="0"/>
              </a:rPr>
              <a:t>#9: “I don’t know what the hell license is applicable”.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s-ES" sz="1800" dirty="0">
                <a:solidFill>
                  <a:prstClr val="white"/>
                </a:solidFill>
                <a:latin typeface="Arial" charset="0"/>
              </a:rPr>
              <a:t>#10: “I have a strong distrust towards the government</a:t>
            </a:r>
            <a:r>
              <a:rPr lang="en-US" altLang="es-ES" sz="1800" dirty="0" smtClean="0">
                <a:solidFill>
                  <a:prstClr val="white"/>
                </a:solidFill>
                <a:latin typeface="Arial" charset="0"/>
              </a:rPr>
              <a:t>”. Etc. </a:t>
            </a:r>
            <a:endParaRPr lang="en-US" altLang="es-ES" sz="1800" b="1" dirty="0" smtClean="0">
              <a:solidFill>
                <a:prstClr val="white"/>
              </a:solidFill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s-ES" sz="1000" b="1" dirty="0" smtClean="0">
                <a:solidFill>
                  <a:prstClr val="white"/>
                </a:solidFill>
                <a:latin typeface="Arial" charset="0"/>
              </a:rPr>
              <a:t>Source: http://www.caldocasero.es/2013/09/por-que-no-se-reutilizan-los-datos.html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s-ES" sz="1000" b="1" dirty="0" smtClean="0">
                <a:solidFill>
                  <a:prstClr val="white"/>
                </a:solidFill>
                <a:latin typeface="Arial" charset="0"/>
              </a:rPr>
              <a:t>Image Source:  “Trepidation” by Julia </a:t>
            </a:r>
            <a:r>
              <a:rPr lang="en-US" altLang="es-ES" sz="1000" b="1" dirty="0" err="1" smtClean="0">
                <a:solidFill>
                  <a:prstClr val="white"/>
                </a:solidFill>
                <a:latin typeface="Arial" charset="0"/>
              </a:rPr>
              <a:t>Shashkina</a:t>
            </a:r>
            <a:r>
              <a:rPr lang="en-US" altLang="es-ES" sz="1000" b="1" dirty="0" smtClean="0">
                <a:solidFill>
                  <a:prstClr val="white"/>
                </a:solidFill>
                <a:latin typeface="Arial" charset="0"/>
              </a:rPr>
              <a:t>, </a:t>
            </a:r>
            <a:r>
              <a:rPr lang="en-US" altLang="es-ES" sz="1000" b="1" dirty="0">
                <a:solidFill>
                  <a:prstClr val="white"/>
                </a:solidFill>
                <a:latin typeface="Arial" charset="0"/>
              </a:rPr>
              <a:t>CC BY-NC-ND 2.0 https://www.flickr.com/photos/81179994@N03/16477447647/in/photostream/</a:t>
            </a:r>
          </a:p>
        </p:txBody>
      </p:sp>
      <p:sp>
        <p:nvSpPr>
          <p:cNvPr id="2" name="1 Rectángulo redondeado"/>
          <p:cNvSpPr/>
          <p:nvPr/>
        </p:nvSpPr>
        <p:spPr>
          <a:xfrm>
            <a:off x="228600" y="3645024"/>
            <a:ext cx="6781800" cy="1219200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6" name="5 Imagen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6422593"/>
            <a:ext cx="1152128" cy="431591"/>
          </a:xfrm>
          <a:prstGeom prst="rect">
            <a:avLst/>
          </a:prstGeom>
        </p:spPr>
      </p:pic>
      <p:sp>
        <p:nvSpPr>
          <p:cNvPr id="7" name="6 Rectángulo redondeado"/>
          <p:cNvSpPr/>
          <p:nvPr/>
        </p:nvSpPr>
        <p:spPr>
          <a:xfrm>
            <a:off x="238472" y="2780928"/>
            <a:ext cx="6781800" cy="448094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251520" y="1556792"/>
            <a:ext cx="6781800" cy="448094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2537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 descr="https://pbs.twimg.com/media/CuExDDzXYAARJ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6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QuadreDeText 9"/>
          <p:cNvSpPr txBox="1"/>
          <p:nvPr/>
        </p:nvSpPr>
        <p:spPr>
          <a:xfrm>
            <a:off x="0" y="5877272"/>
            <a:ext cx="8748464" cy="707886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801688">
              <a:tabLst>
                <a:tab pos="8158163" algn="l"/>
                <a:tab pos="8699500" algn="l"/>
              </a:tabLst>
            </a:pPr>
            <a:r>
              <a:rPr lang="es-ES" sz="4000" b="1" noProof="1" smtClean="0">
                <a:solidFill>
                  <a:srgbClr val="C00000"/>
                </a:solidFill>
              </a:rPr>
              <a:t>Congreso Madrid IODC 2016 </a:t>
            </a:r>
            <a:endParaRPr lang="es-ES" sz="4000" noProof="1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49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QuadreDeText 9"/>
          <p:cNvSpPr txBox="1"/>
          <p:nvPr/>
        </p:nvSpPr>
        <p:spPr>
          <a:xfrm>
            <a:off x="6503" y="620688"/>
            <a:ext cx="4038344" cy="366254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447675" algn="ctr">
              <a:tabLst>
                <a:tab pos="8158163" algn="l"/>
                <a:tab pos="8699500" algn="l"/>
              </a:tabLst>
            </a:pPr>
            <a:r>
              <a:rPr lang="es-ES" sz="4400" b="1" noProof="1" smtClean="0">
                <a:solidFill>
                  <a:srgbClr val="C00000"/>
                </a:solidFill>
              </a:rPr>
              <a:t>“In God we trust, but… show me the data!”</a:t>
            </a:r>
          </a:p>
          <a:p>
            <a:pPr marL="447675" algn="ctr">
              <a:tabLst>
                <a:tab pos="8158163" algn="l"/>
                <a:tab pos="8699500" algn="l"/>
              </a:tabLst>
            </a:pPr>
            <a:endParaRPr lang="es-ES" sz="2800" b="1" noProof="1" smtClean="0">
              <a:solidFill>
                <a:srgbClr val="C00000"/>
              </a:solidFill>
            </a:endParaRPr>
          </a:p>
          <a:p>
            <a:pPr marL="447675" algn="ctr">
              <a:tabLst>
                <a:tab pos="8158163" algn="l"/>
                <a:tab pos="8699500" algn="l"/>
              </a:tabLst>
            </a:pPr>
            <a:r>
              <a:rPr lang="es-ES" sz="2800" b="1" noProof="1" smtClean="0">
                <a:solidFill>
                  <a:srgbClr val="C00000"/>
                </a:solidFill>
              </a:rPr>
              <a:t>Tony Yarber</a:t>
            </a:r>
            <a:endParaRPr lang="es-ES" sz="2800" noProof="1" smtClean="0">
              <a:solidFill>
                <a:srgbClr val="C00000"/>
              </a:solidFill>
            </a:endParaRPr>
          </a:p>
        </p:txBody>
      </p:sp>
      <p:pic>
        <p:nvPicPr>
          <p:cNvPr id="12290" name="Picture 2" descr="Imatge d'enllaç permanent incrust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847" y="-275763"/>
            <a:ext cx="5459827" cy="73771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uadreDeText 9"/>
          <p:cNvSpPr txBox="1"/>
          <p:nvPr/>
        </p:nvSpPr>
        <p:spPr>
          <a:xfrm>
            <a:off x="0" y="6525924"/>
            <a:ext cx="8748464" cy="215444"/>
          </a:xfrm>
          <a:prstGeom prst="rect">
            <a:avLst/>
          </a:prstGeom>
          <a:solidFill>
            <a:schemeClr val="bg1">
              <a:alpha val="32000"/>
            </a:schemeClr>
          </a:solidFill>
        </p:spPr>
        <p:txBody>
          <a:bodyPr wrap="square" rtlCol="0">
            <a:spAutoFit/>
          </a:bodyPr>
          <a:lstStyle/>
          <a:p>
            <a:pPr marL="180975">
              <a:tabLst>
                <a:tab pos="8158163" algn="l"/>
                <a:tab pos="8699500" algn="l"/>
              </a:tabLst>
            </a:pPr>
            <a:r>
              <a:rPr lang="es-ES" sz="800" noProof="1"/>
              <a:t>Image by Kevin Merritt: https://</a:t>
            </a:r>
            <a:r>
              <a:rPr lang="es-ES" sz="800" noProof="1" smtClean="0"/>
              <a:t>twitter.com/kmerritt/status/659113693859479552 </a:t>
            </a:r>
            <a:endParaRPr lang="es-ES" sz="800" noProof="1"/>
          </a:p>
        </p:txBody>
      </p:sp>
      <p:pic>
        <p:nvPicPr>
          <p:cNvPr id="6" name="Imatge 7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228" y="6545612"/>
            <a:ext cx="997364" cy="286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255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QuadreDeText 9"/>
          <p:cNvSpPr txBox="1"/>
          <p:nvPr/>
        </p:nvSpPr>
        <p:spPr>
          <a:xfrm>
            <a:off x="0" y="6453916"/>
            <a:ext cx="8748464" cy="21544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marL="180975">
              <a:tabLst>
                <a:tab pos="8158163" algn="l"/>
                <a:tab pos="8699500" algn="l"/>
              </a:tabLst>
            </a:pPr>
            <a:r>
              <a:rPr lang="es-ES" sz="800" noProof="1" smtClean="0"/>
              <a:t>“Flow_IMG_2232”; </a:t>
            </a:r>
            <a:r>
              <a:rPr lang="es-ES" sz="800" noProof="1"/>
              <a:t>CC </a:t>
            </a:r>
            <a:r>
              <a:rPr lang="es-ES" sz="800" noProof="1" smtClean="0"/>
              <a:t>BY-ND </a:t>
            </a:r>
            <a:r>
              <a:rPr lang="es-ES" sz="800" noProof="1"/>
              <a:t>2.0 by HJSP82: https://www.flickr.com/photos/hjsp8/3602893869</a:t>
            </a:r>
            <a:r>
              <a:rPr lang="es-ES" sz="800" noProof="1" smtClean="0"/>
              <a:t>/ </a:t>
            </a:r>
            <a:endParaRPr lang="es-ES" sz="800" noProof="1"/>
          </a:p>
        </p:txBody>
      </p:sp>
      <p:sp>
        <p:nvSpPr>
          <p:cNvPr id="12" name="QuadreDeText 9"/>
          <p:cNvSpPr txBox="1"/>
          <p:nvPr/>
        </p:nvSpPr>
        <p:spPr>
          <a:xfrm>
            <a:off x="0" y="5661248"/>
            <a:ext cx="8748464" cy="646331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marL="811213" algn="r">
              <a:tabLst>
                <a:tab pos="8158163" algn="l"/>
                <a:tab pos="8699500" algn="l"/>
              </a:tabLst>
            </a:pPr>
            <a:r>
              <a:rPr lang="en-GB" sz="1200" b="1" dirty="0" smtClean="0"/>
              <a:t>Marc </a:t>
            </a:r>
            <a:r>
              <a:rPr lang="en-GB" sz="1200" b="1" dirty="0" err="1" smtClean="0"/>
              <a:t>Garriga</a:t>
            </a:r>
            <a:r>
              <a:rPr lang="en-GB" sz="1200" b="1" dirty="0" smtClean="0"/>
              <a:t> Portolà (@</a:t>
            </a:r>
            <a:r>
              <a:rPr lang="en-GB" sz="1200" b="1" dirty="0" err="1" smtClean="0"/>
              <a:t>mgarrigap</a:t>
            </a:r>
            <a:r>
              <a:rPr lang="en-GB" sz="1200" b="1" dirty="0" smtClean="0"/>
              <a:t>)</a:t>
            </a:r>
            <a:endParaRPr lang="en-GB" sz="1200" dirty="0" smtClean="0"/>
          </a:p>
          <a:p>
            <a:pPr marL="811213" algn="r">
              <a:tabLst>
                <a:tab pos="8699500" algn="l"/>
              </a:tabLst>
            </a:pPr>
            <a:r>
              <a:rPr lang="es-ES" sz="1200" b="1" noProof="1" smtClean="0"/>
              <a:t>Jornadas Insulares de Transparencia y Buen Gobierno </a:t>
            </a:r>
            <a:endParaRPr lang="es-ES" sz="1200" noProof="1" smtClean="0"/>
          </a:p>
          <a:p>
            <a:pPr marL="811213" algn="r">
              <a:tabLst>
                <a:tab pos="8699500" algn="l"/>
              </a:tabLst>
            </a:pPr>
            <a:r>
              <a:rPr lang="es-ES" sz="1200" noProof="1" smtClean="0"/>
              <a:t>Círculo de Bellas Artes, Santa Cruz de Tenerife, 10 y 11</a:t>
            </a:r>
            <a:r>
              <a:rPr lang="es-ES" sz="1200" noProof="1"/>
              <a:t> </a:t>
            </a:r>
            <a:r>
              <a:rPr lang="es-ES" sz="1200" noProof="1" smtClean="0"/>
              <a:t>de noviembre de 2016</a:t>
            </a:r>
          </a:p>
        </p:txBody>
      </p:sp>
      <p:pic>
        <p:nvPicPr>
          <p:cNvPr id="13" name="4 Imagen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229200"/>
            <a:ext cx="792088" cy="279031"/>
          </a:xfrm>
          <a:prstGeom prst="rect">
            <a:avLst/>
          </a:prstGeom>
        </p:spPr>
      </p:pic>
      <p:sp>
        <p:nvSpPr>
          <p:cNvPr id="14" name="QuadreDeText 9"/>
          <p:cNvSpPr txBox="1"/>
          <p:nvPr/>
        </p:nvSpPr>
        <p:spPr>
          <a:xfrm>
            <a:off x="0" y="4365104"/>
            <a:ext cx="8748464" cy="73866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marL="811213" algn="r">
              <a:tabLst>
                <a:tab pos="8158163" algn="l"/>
                <a:tab pos="8699500" algn="l"/>
              </a:tabLst>
            </a:pPr>
            <a:r>
              <a:rPr lang="es-ES" sz="2200" b="1" noProof="1" smtClean="0">
                <a:solidFill>
                  <a:srgbClr val="C00000"/>
                </a:solidFill>
              </a:rPr>
              <a:t>Cómo dar valor a los datos públicos</a:t>
            </a:r>
            <a:r>
              <a:rPr lang="es-ES" sz="2000" b="1" noProof="1" smtClean="0">
                <a:solidFill>
                  <a:schemeClr val="bg1"/>
                </a:solidFill>
              </a:rPr>
              <a:t> </a:t>
            </a:r>
          </a:p>
          <a:p>
            <a:pPr marL="811213" algn="r">
              <a:tabLst>
                <a:tab pos="8158163" algn="l"/>
                <a:tab pos="8699500" algn="l"/>
              </a:tabLst>
            </a:pPr>
            <a:r>
              <a:rPr lang="es-ES" sz="2000" b="1" noProof="1" smtClean="0"/>
              <a:t>Presentación focalizada al concepto de DATOS ABIERTOS (Open Data)</a:t>
            </a:r>
            <a:endParaRPr lang="es-ES" sz="2000" noProof="1" smtClean="0"/>
          </a:p>
        </p:txBody>
      </p:sp>
      <p:pic>
        <p:nvPicPr>
          <p:cNvPr id="15" name="Imatge 7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5233769"/>
            <a:ext cx="997364" cy="286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805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2_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PR_templat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2394</TotalTime>
  <Words>1872</Words>
  <Application>Microsoft Office PowerPoint</Application>
  <PresentationFormat>Presentación en pantalla (4:3)</PresentationFormat>
  <Paragraphs>293</Paragraphs>
  <Slides>95</Slides>
  <Notes>11</Notes>
  <HiddenSlides>0</HiddenSlides>
  <MMClips>0</MMClips>
  <ScaleCrop>false</ScaleCrop>
  <HeadingPairs>
    <vt:vector size="4" baseType="variant">
      <vt:variant>
        <vt:lpstr>Tema</vt:lpstr>
      </vt:variant>
      <vt:variant>
        <vt:i4>14</vt:i4>
      </vt:variant>
      <vt:variant>
        <vt:lpstr>Títulos de diapositiva</vt:lpstr>
      </vt:variant>
      <vt:variant>
        <vt:i4>95</vt:i4>
      </vt:variant>
    </vt:vector>
  </HeadingPairs>
  <TitlesOfParts>
    <vt:vector size="109" baseType="lpstr">
      <vt:lpstr>Tema de Office</vt:lpstr>
      <vt:lpstr>1_Tema de Office</vt:lpstr>
      <vt:lpstr>2_Tema de Office</vt:lpstr>
      <vt:lpstr>5_Tema de Office</vt:lpstr>
      <vt:lpstr>3_Tema de Office</vt:lpstr>
      <vt:lpstr>4_Tema de Office</vt:lpstr>
      <vt:lpstr>6_Tema de Office</vt:lpstr>
      <vt:lpstr>PR_template</vt:lpstr>
      <vt:lpstr>7_Tema de Office</vt:lpstr>
      <vt:lpstr>8_Tema de Office</vt:lpstr>
      <vt:lpstr>9_Tema de Office</vt:lpstr>
      <vt:lpstr>10_Tema de Office</vt:lpstr>
      <vt:lpstr>11_Tema de Office</vt:lpstr>
      <vt:lpstr>12_Tema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Objetivos:</vt:lpstr>
      <vt:lpstr>Objetivo principal: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Open Data en el ámbito de la salud (ejemplo)</vt:lpstr>
      <vt:lpstr>Open Data en el ámbito de la salud (ejemplo)</vt:lpstr>
      <vt:lpstr>Open Data en el ámbito de la salud (ejemplo)</vt:lpstr>
      <vt:lpstr>Open Data en el ámbito de la salud (ejemplo)</vt:lpstr>
      <vt:lpstr>Open Data en el ámbito de la salud (ejemplo)</vt:lpstr>
      <vt:lpstr>Open Data en el ámbito de la salud (ejemplo)</vt:lpstr>
      <vt:lpstr>Open Data en el ámbito de la salud (ejemplo)</vt:lpstr>
      <vt:lpstr>Open Data en el ámbito de la salud (ejemplo)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Los retos son enormes...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mgarrigap</dc:creator>
  <cp:lastModifiedBy>Marc Garriga</cp:lastModifiedBy>
  <cp:revision>109</cp:revision>
  <cp:lastPrinted>2015-12-02T00:59:17Z</cp:lastPrinted>
  <dcterms:created xsi:type="dcterms:W3CDTF">2015-11-02T18:47:26Z</dcterms:created>
  <dcterms:modified xsi:type="dcterms:W3CDTF">2016-11-11T00:11:39Z</dcterms:modified>
</cp:coreProperties>
</file>