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745" r:id="rId3"/>
    <p:sldMasterId id="2147483781" r:id="rId4"/>
    <p:sldMasterId id="2147483793" r:id="rId5"/>
  </p:sldMasterIdLst>
  <p:notesMasterIdLst>
    <p:notesMasterId r:id="rId63"/>
  </p:notesMasterIdLst>
  <p:handoutMasterIdLst>
    <p:handoutMasterId r:id="rId64"/>
  </p:handoutMasterIdLst>
  <p:sldIdLst>
    <p:sldId id="256" r:id="rId6"/>
    <p:sldId id="297" r:id="rId7"/>
    <p:sldId id="300" r:id="rId8"/>
    <p:sldId id="301" r:id="rId9"/>
    <p:sldId id="302" r:id="rId10"/>
    <p:sldId id="303" r:id="rId11"/>
    <p:sldId id="389" r:id="rId12"/>
    <p:sldId id="390" r:id="rId13"/>
    <p:sldId id="391" r:id="rId14"/>
    <p:sldId id="392" r:id="rId15"/>
    <p:sldId id="393" r:id="rId16"/>
    <p:sldId id="394" r:id="rId17"/>
    <p:sldId id="403" r:id="rId18"/>
    <p:sldId id="388" r:id="rId19"/>
    <p:sldId id="278" r:id="rId20"/>
    <p:sldId id="377" r:id="rId21"/>
    <p:sldId id="376" r:id="rId22"/>
    <p:sldId id="383" r:id="rId23"/>
    <p:sldId id="384" r:id="rId24"/>
    <p:sldId id="346" r:id="rId25"/>
    <p:sldId id="381" r:id="rId26"/>
    <p:sldId id="385" r:id="rId27"/>
    <p:sldId id="386" r:id="rId28"/>
    <p:sldId id="387" r:id="rId29"/>
    <p:sldId id="356" r:id="rId30"/>
    <p:sldId id="375" r:id="rId31"/>
    <p:sldId id="357" r:id="rId32"/>
    <p:sldId id="359" r:id="rId33"/>
    <p:sldId id="370" r:id="rId34"/>
    <p:sldId id="407" r:id="rId35"/>
    <p:sldId id="358" r:id="rId36"/>
    <p:sldId id="396" r:id="rId37"/>
    <p:sldId id="360" r:id="rId38"/>
    <p:sldId id="361" r:id="rId39"/>
    <p:sldId id="294" r:id="rId40"/>
    <p:sldId id="362" r:id="rId41"/>
    <p:sldId id="406" r:id="rId42"/>
    <p:sldId id="363" r:id="rId43"/>
    <p:sldId id="411" r:id="rId44"/>
    <p:sldId id="364" r:id="rId45"/>
    <p:sldId id="405" r:id="rId46"/>
    <p:sldId id="401" r:id="rId47"/>
    <p:sldId id="368" r:id="rId48"/>
    <p:sldId id="365" r:id="rId49"/>
    <p:sldId id="404" r:id="rId50"/>
    <p:sldId id="397" r:id="rId51"/>
    <p:sldId id="367" r:id="rId52"/>
    <p:sldId id="398" r:id="rId53"/>
    <p:sldId id="409" r:id="rId54"/>
    <p:sldId id="402" r:id="rId55"/>
    <p:sldId id="408" r:id="rId56"/>
    <p:sldId id="371" r:id="rId57"/>
    <p:sldId id="372" r:id="rId58"/>
    <p:sldId id="399" r:id="rId59"/>
    <p:sldId id="400" r:id="rId60"/>
    <p:sldId id="410" r:id="rId61"/>
    <p:sldId id="395" r:id="rId62"/>
  </p:sldIdLst>
  <p:sldSz cx="9144000" cy="6858000" type="screen4x3"/>
  <p:notesSz cx="6797675" cy="992663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1" autoAdjust="0"/>
    <p:restoredTop sz="94676" autoAdjust="0"/>
  </p:normalViewPr>
  <p:slideViewPr>
    <p:cSldViewPr>
      <p:cViewPr>
        <p:scale>
          <a:sx n="70" d="100"/>
          <a:sy n="70" d="100"/>
        </p:scale>
        <p:origin x="-1758" y="-3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BA9D95EC-64D6-47BD-8224-A97874A65DB2}" type="datetimeFigureOut">
              <a:rPr lang="es-ES" smtClean="0"/>
              <a:t>10/11/2016</a:t>
            </a:fld>
            <a:endParaRPr lang="es-ES"/>
          </a:p>
        </p:txBody>
      </p:sp>
      <p:sp>
        <p:nvSpPr>
          <p:cNvPr id="4" name="3 Marcador de pie de página"/>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1F2383FC-E9B0-471E-B372-EF7BD024860A}" type="slidenum">
              <a:rPr lang="es-ES" smtClean="0"/>
              <a:t>‹Nº›</a:t>
            </a:fld>
            <a:endParaRPr lang="es-ES"/>
          </a:p>
        </p:txBody>
      </p:sp>
    </p:spTree>
    <p:extLst>
      <p:ext uri="{BB962C8B-B14F-4D97-AF65-F5344CB8AC3E}">
        <p14:creationId xmlns:p14="http://schemas.microsoft.com/office/powerpoint/2010/main" val="3166348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77AA1604-AF96-4463-A803-84CC9A675E1D}" type="datetimeFigureOut">
              <a:rPr lang="es-ES" smtClean="0"/>
              <a:t>10/11/2016</a:t>
            </a:fld>
            <a:endParaRPr lang="es-ES"/>
          </a:p>
        </p:txBody>
      </p:sp>
      <p:sp>
        <p:nvSpPr>
          <p:cNvPr id="4" name="3 Marcador de imagen de diapositiva"/>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D7568DA2-8815-468E-9E91-C2A02E22BDD7}" type="slidenum">
              <a:rPr lang="es-ES" smtClean="0"/>
              <a:t>‹Nº›</a:t>
            </a:fld>
            <a:endParaRPr lang="es-ES"/>
          </a:p>
        </p:txBody>
      </p:sp>
    </p:spTree>
    <p:extLst>
      <p:ext uri="{BB962C8B-B14F-4D97-AF65-F5344CB8AC3E}">
        <p14:creationId xmlns:p14="http://schemas.microsoft.com/office/powerpoint/2010/main" val="2269343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normAutofit/>
          </a:bodyPr>
          <a:lstStyle/>
          <a:p>
            <a:endParaRPr lang="ca-ES" dirty="0"/>
          </a:p>
        </p:txBody>
      </p:sp>
      <p:sp>
        <p:nvSpPr>
          <p:cNvPr id="4" name="3 Marcador de número de diapositiva"/>
          <p:cNvSpPr>
            <a:spLocks noGrp="1"/>
          </p:cNvSpPr>
          <p:nvPr>
            <p:ph type="sldNum" sz="quarter" idx="10"/>
          </p:nvPr>
        </p:nvSpPr>
        <p:spPr/>
        <p:txBody>
          <a:bodyPr/>
          <a:lstStyle/>
          <a:p>
            <a:fld id="{FED10D57-6C3D-47AC-9810-9E3ECDAC7F38}" type="slidenum">
              <a:rPr lang="es-ES" smtClean="0"/>
              <a:pPr/>
              <a:t>43</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10/11/2016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10/11/2016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10/11/2016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dirty="0">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27850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dirty="0">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2389820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dirty="0">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3378525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dirty="0">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392039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dirty="0">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2985324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dirty="0">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27245975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dirty="0">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32902236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dirty="0">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882194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10/11/2016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dirty="0">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3827556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dirty="0">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1240455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dirty="0">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1729562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048515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7249872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9909712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822766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6485057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0543820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844187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t>10/11/2016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9418832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0184670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5778900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7661997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8264433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4496641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1644977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40078680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7457067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4046564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A847CFC-816F-41D0-AAC0-9BF4FEBC753E}" type="datetimeFigureOut">
              <a:rPr lang="es-ES" smtClean="0"/>
              <a:t>10/11/2016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42353694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4270701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3811511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7868298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774305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dirty="0">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25872658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dirty="0">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26037297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dirty="0">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25793568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dirty="0">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40881578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dirty="0">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2531402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A847CFC-816F-41D0-AAC0-9BF4FEBC753E}" type="datetimeFigureOut">
              <a:rPr lang="es-ES" smtClean="0"/>
              <a:t>10/11/2016</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dirty="0">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16440892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dirty="0">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13751462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dirty="0">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2895577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dirty="0">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7079930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dirty="0">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25658233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10/11/2016</a:t>
            </a:fld>
            <a:endParaRPr lang="es-ES" dirty="0">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3054179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A847CFC-816F-41D0-AAC0-9BF4FEBC753E}" type="datetimeFigureOut">
              <a:rPr lang="es-ES" smtClean="0"/>
              <a:t>10/11/2016</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t>10/11/2016</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t>10/11/2016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t>10/11/2016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t>10/11/2016</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solidFill>
                  <a:prstClr val="black">
                    <a:tint val="75000"/>
                  </a:prstClr>
                </a:solidFill>
              </a:rPr>
              <a:pPr/>
              <a:t>10/11/2016</a:t>
            </a:fld>
            <a:endParaRPr lang="es-ES" dirty="0">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133365678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solidFill>
                  <a:prstClr val="black">
                    <a:tint val="75000"/>
                  </a:prstClr>
                </a:solidFill>
              </a:rPr>
              <a:pPr/>
              <a:t>10/11/2016</a:t>
            </a:fld>
            <a:endParaRPr lang="es-ES">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13720219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solidFill>
                  <a:prstClr val="black">
                    <a:tint val="75000"/>
                  </a:prstClr>
                </a:solidFill>
              </a:rPr>
              <a:pPr/>
              <a:t>10/11/2016</a:t>
            </a:fld>
            <a:endParaRPr lang="es-ES">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29141596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solidFill>
                  <a:prstClr val="black">
                    <a:tint val="75000"/>
                  </a:prstClr>
                </a:solidFill>
              </a:rPr>
              <a:pPr/>
              <a:t>10/11/2016</a:t>
            </a:fld>
            <a:endParaRPr lang="es-ES" dirty="0">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269712650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reativecommons.org/licenses/by/3.0/"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hyperlink" Target="http://www.desidedatum.com/"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hyperlink" Target="http://rt.com/news/snowden-mep-invite-nsa-146/" TargetMode="External"/><Relationship Id="rId2" Type="http://schemas.openxmlformats.org/officeDocument/2006/relationships/image" Target="../media/image9.pn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35.xml"/><Relationship Id="rId4" Type="http://schemas.openxmlformats.org/officeDocument/2006/relationships/hyperlink" Target="http://www.businessinsider.com/picture-of-ibm-hard-drive-on-airplane-2014-1"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hyperlink" Target="http://www.novagob.org/discussion/view/60851/%C2%BFcomo-definimos-gobierno-abierto" TargetMode="External"/><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eldiario.es/catalunya/barcelona/TSJC-transparencia-TMB-directivos-superiores_0_577792525.html"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zaragoza.es/ciudad/risp/"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http://www.desidedatum.com/" TargetMode="Externa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http://www.desidedatum.com/" TargetMode="External"/><Relationship Id="rId4" Type="http://schemas.openxmlformats.org/officeDocument/2006/relationships/hyperlink" Target="http://presupuesto.aragon.es/"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desidedatum.com/" TargetMode="External"/><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3" Type="http://schemas.openxmlformats.org/officeDocument/2006/relationships/hyperlink" Target="http://creativecommons.org/licenses/by/3.0/"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hyperlink" Target="http://www.desidedatum.com/" TargetMode="Externa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576" y="0"/>
            <a:ext cx="977700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QuadreDeText 9"/>
          <p:cNvSpPr txBox="1"/>
          <p:nvPr/>
        </p:nvSpPr>
        <p:spPr>
          <a:xfrm>
            <a:off x="0" y="5661248"/>
            <a:ext cx="8748464" cy="646331"/>
          </a:xfrm>
          <a:prstGeom prst="rect">
            <a:avLst/>
          </a:prstGeom>
          <a:solidFill>
            <a:schemeClr val="bg1">
              <a:alpha val="60000"/>
            </a:schemeClr>
          </a:solidFill>
        </p:spPr>
        <p:txBody>
          <a:bodyPr wrap="square" rtlCol="0">
            <a:spAutoFit/>
          </a:bodyPr>
          <a:lstStyle/>
          <a:p>
            <a:pPr marL="811213" algn="r">
              <a:tabLst>
                <a:tab pos="8158163" algn="l"/>
                <a:tab pos="8699500" algn="l"/>
              </a:tabLst>
            </a:pPr>
            <a:r>
              <a:rPr lang="en-GB" sz="1200" b="1" dirty="0" smtClean="0"/>
              <a:t>Marc </a:t>
            </a:r>
            <a:r>
              <a:rPr lang="en-GB" sz="1200" b="1" dirty="0" err="1" smtClean="0"/>
              <a:t>Garriga</a:t>
            </a:r>
            <a:r>
              <a:rPr lang="en-GB" sz="1200" b="1" dirty="0" smtClean="0"/>
              <a:t> Portolà (@</a:t>
            </a:r>
            <a:r>
              <a:rPr lang="en-GB" sz="1200" b="1" dirty="0" err="1" smtClean="0"/>
              <a:t>mgarrigap</a:t>
            </a:r>
            <a:r>
              <a:rPr lang="en-GB" sz="1200" b="1" dirty="0" smtClean="0"/>
              <a:t>)</a:t>
            </a:r>
            <a:endParaRPr lang="en-GB" sz="1200" dirty="0" smtClean="0"/>
          </a:p>
          <a:p>
            <a:pPr marL="811213" algn="r">
              <a:tabLst>
                <a:tab pos="8699500" algn="l"/>
              </a:tabLst>
            </a:pPr>
            <a:r>
              <a:rPr lang="es-ES" sz="1200" b="1" noProof="1" smtClean="0"/>
              <a:t>Jornadas Insulares de Transparencia y Buen Gobierno </a:t>
            </a:r>
            <a:endParaRPr lang="es-ES" sz="1200" noProof="1" smtClean="0"/>
          </a:p>
          <a:p>
            <a:pPr marL="811213" algn="r">
              <a:tabLst>
                <a:tab pos="8699500" algn="l"/>
              </a:tabLst>
            </a:pPr>
            <a:r>
              <a:rPr lang="es-ES" sz="1200" noProof="1" smtClean="0"/>
              <a:t>Círculo de Bellas Artes, Santa Cruz de Tenerife, 10 y 11</a:t>
            </a:r>
            <a:r>
              <a:rPr lang="es-ES" sz="1200" noProof="1"/>
              <a:t> </a:t>
            </a:r>
            <a:r>
              <a:rPr lang="es-ES" sz="1200" noProof="1" smtClean="0"/>
              <a:t>de noviembre de 2016</a:t>
            </a:r>
          </a:p>
        </p:txBody>
      </p:sp>
      <p:pic>
        <p:nvPicPr>
          <p:cNvPr id="8" name="4 Imagen">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6376" y="5229200"/>
            <a:ext cx="792088" cy="279031"/>
          </a:xfrm>
          <a:prstGeom prst="rect">
            <a:avLst/>
          </a:prstGeom>
        </p:spPr>
      </p:pic>
      <p:sp>
        <p:nvSpPr>
          <p:cNvPr id="9" name="QuadreDeText 9"/>
          <p:cNvSpPr txBox="1"/>
          <p:nvPr/>
        </p:nvSpPr>
        <p:spPr>
          <a:xfrm>
            <a:off x="0" y="4365104"/>
            <a:ext cx="8748464" cy="738664"/>
          </a:xfrm>
          <a:prstGeom prst="rect">
            <a:avLst/>
          </a:prstGeom>
          <a:solidFill>
            <a:schemeClr val="bg1">
              <a:alpha val="60000"/>
            </a:schemeClr>
          </a:solidFill>
        </p:spPr>
        <p:txBody>
          <a:bodyPr wrap="square" rtlCol="0">
            <a:spAutoFit/>
          </a:bodyPr>
          <a:lstStyle/>
          <a:p>
            <a:pPr marL="811213" algn="r">
              <a:tabLst>
                <a:tab pos="8158163" algn="l"/>
                <a:tab pos="8699500" algn="l"/>
              </a:tabLst>
            </a:pPr>
            <a:r>
              <a:rPr lang="es-ES" sz="2200" b="1" noProof="1" smtClean="0">
                <a:solidFill>
                  <a:srgbClr val="C00000"/>
                </a:solidFill>
              </a:rPr>
              <a:t>El Gobierno Abierto es la respuesta, pero ¿cuál era la pregunta?</a:t>
            </a:r>
            <a:r>
              <a:rPr lang="es-ES" sz="2000" b="1" noProof="1" smtClean="0">
                <a:solidFill>
                  <a:schemeClr val="bg1"/>
                </a:solidFill>
              </a:rPr>
              <a:t> </a:t>
            </a:r>
          </a:p>
          <a:p>
            <a:pPr marL="811213" algn="r">
              <a:tabLst>
                <a:tab pos="8158163" algn="l"/>
                <a:tab pos="8699500" algn="l"/>
              </a:tabLst>
            </a:pPr>
            <a:r>
              <a:rPr lang="es-ES" sz="2000" b="1" noProof="1" smtClean="0"/>
              <a:t>Presentación focalizada al concepto de TRANSPARENCIA</a:t>
            </a:r>
            <a:endParaRPr lang="es-ES" sz="2000" noProof="1" smtClean="0"/>
          </a:p>
        </p:txBody>
      </p:sp>
      <p:pic>
        <p:nvPicPr>
          <p:cNvPr id="10" name="Imatge 7">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6256" y="5233769"/>
            <a:ext cx="997364" cy="286768"/>
          </a:xfrm>
          <a:prstGeom prst="rect">
            <a:avLst/>
          </a:prstGeom>
          <a:ln>
            <a:noFill/>
          </a:ln>
          <a:effectLst>
            <a:outerShdw blurRad="292100" dist="139700" dir="2700000" algn="tl" rotWithShape="0">
              <a:srgbClr val="333333">
                <a:alpha val="65000"/>
              </a:srgbClr>
            </a:outerShdw>
          </a:effectLst>
        </p:spPr>
      </p:pic>
      <p:sp>
        <p:nvSpPr>
          <p:cNvPr id="11" name="QuadreDeText 9"/>
          <p:cNvSpPr txBox="1"/>
          <p:nvPr/>
        </p:nvSpPr>
        <p:spPr>
          <a:xfrm>
            <a:off x="0" y="6381328"/>
            <a:ext cx="8748464" cy="215444"/>
          </a:xfrm>
          <a:prstGeom prst="rect">
            <a:avLst/>
          </a:prstGeom>
          <a:solidFill>
            <a:schemeClr val="bg1">
              <a:alpha val="60000"/>
            </a:schemeClr>
          </a:solidFill>
        </p:spPr>
        <p:txBody>
          <a:bodyPr wrap="square" rtlCol="0">
            <a:spAutoFit/>
          </a:bodyPr>
          <a:lstStyle/>
          <a:p>
            <a:pPr marL="180975">
              <a:tabLst>
                <a:tab pos="8158163" algn="l"/>
                <a:tab pos="8699500" algn="l"/>
              </a:tabLst>
            </a:pPr>
            <a:r>
              <a:rPr lang="es-ES" sz="800" noProof="1" smtClean="0">
                <a:solidFill>
                  <a:schemeClr val="tx1">
                    <a:lumMod val="85000"/>
                    <a:lumOff val="15000"/>
                  </a:schemeClr>
                </a:solidFill>
              </a:rPr>
              <a:t>“</a:t>
            </a:r>
            <a:r>
              <a:rPr lang="en-US" sz="800" noProof="1">
                <a:solidFill>
                  <a:schemeClr val="tx1">
                    <a:lumMod val="85000"/>
                    <a:lumOff val="15000"/>
                  </a:schemeClr>
                </a:solidFill>
              </a:rPr>
              <a:t>Siena: ideal ruler with virtuous advisors</a:t>
            </a:r>
            <a:r>
              <a:rPr lang="es-ES" sz="800" noProof="1" smtClean="0">
                <a:solidFill>
                  <a:schemeClr val="tx1">
                    <a:lumMod val="85000"/>
                    <a:lumOff val="15000"/>
                  </a:schemeClr>
                </a:solidFill>
              </a:rPr>
              <a:t>”; </a:t>
            </a:r>
            <a:r>
              <a:rPr lang="es-ES" sz="800" noProof="1">
                <a:solidFill>
                  <a:schemeClr val="tx1">
                    <a:lumMod val="85000"/>
                    <a:lumOff val="15000"/>
                  </a:schemeClr>
                </a:solidFill>
              </a:rPr>
              <a:t>CC </a:t>
            </a:r>
            <a:r>
              <a:rPr lang="es-ES" sz="800" noProof="1" smtClean="0">
                <a:solidFill>
                  <a:schemeClr val="tx1">
                    <a:lumMod val="85000"/>
                    <a:lumOff val="15000"/>
                  </a:schemeClr>
                </a:solidFill>
              </a:rPr>
              <a:t>BY-NC </a:t>
            </a:r>
            <a:r>
              <a:rPr lang="es-ES" sz="800" noProof="1">
                <a:solidFill>
                  <a:schemeClr val="tx1">
                    <a:lumMod val="85000"/>
                    <a:lumOff val="15000"/>
                  </a:schemeClr>
                </a:solidFill>
              </a:rPr>
              <a:t>2.0 by Jim Forest: https://www.flickr.com/photos/jimforest/4731085262/in/photostream/ </a:t>
            </a:r>
          </a:p>
        </p:txBody>
      </p:sp>
    </p:spTree>
    <p:extLst>
      <p:ext uri="{BB962C8B-B14F-4D97-AF65-F5344CB8AC3E}">
        <p14:creationId xmlns:p14="http://schemas.microsoft.com/office/powerpoint/2010/main" val="19175260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2492" y="-23289"/>
            <a:ext cx="10239068" cy="6913079"/>
          </a:xfrm>
        </p:spPr>
      </p:pic>
      <p:sp>
        <p:nvSpPr>
          <p:cNvPr id="6" name="QuadreDeText 9"/>
          <p:cNvSpPr txBox="1"/>
          <p:nvPr/>
        </p:nvSpPr>
        <p:spPr>
          <a:xfrm>
            <a:off x="0" y="2924944"/>
            <a:ext cx="8748464" cy="1631216"/>
          </a:xfrm>
          <a:prstGeom prst="rect">
            <a:avLst/>
          </a:prstGeom>
          <a:solidFill>
            <a:schemeClr val="bg1">
              <a:alpha val="75000"/>
            </a:schemeClr>
          </a:solidFill>
        </p:spPr>
        <p:txBody>
          <a:bodyPr wrap="square" rtlCol="0">
            <a:spAutoFit/>
          </a:bodyPr>
          <a:lstStyle/>
          <a:p>
            <a:pPr marL="2063750">
              <a:tabLst>
                <a:tab pos="8158163" algn="l"/>
                <a:tab pos="8699500" algn="l"/>
              </a:tabLst>
            </a:pPr>
            <a:r>
              <a:rPr lang="es-ES" sz="5000" b="1" noProof="1" smtClean="0">
                <a:solidFill>
                  <a:srgbClr val="C00000"/>
                </a:solidFill>
              </a:rPr>
              <a:t>Impaciencia…</a:t>
            </a:r>
          </a:p>
          <a:p>
            <a:pPr marL="2063750">
              <a:tabLst>
                <a:tab pos="8158163" algn="l"/>
                <a:tab pos="8699500" algn="l"/>
              </a:tabLst>
            </a:pPr>
            <a:r>
              <a:rPr lang="es-ES" sz="5000" b="1" noProof="1" smtClean="0">
                <a:solidFill>
                  <a:srgbClr val="C00000"/>
                </a:solidFill>
              </a:rPr>
              <a:t>Velocidad!!</a:t>
            </a:r>
            <a:endParaRPr lang="es-ES" sz="5000" noProof="1" smtClean="0">
              <a:solidFill>
                <a:srgbClr val="C00000"/>
              </a:solidFill>
            </a:endParaRPr>
          </a:p>
        </p:txBody>
      </p:sp>
    </p:spTree>
    <p:extLst>
      <p:ext uri="{BB962C8B-B14F-4D97-AF65-F5344CB8AC3E}">
        <p14:creationId xmlns:p14="http://schemas.microsoft.com/office/powerpoint/2010/main" val="42811874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156" r="2631" b="4320"/>
          <a:stretch/>
        </p:blipFill>
        <p:spPr bwMode="auto">
          <a:xfrm>
            <a:off x="-108520" y="0"/>
            <a:ext cx="9429941" cy="7001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QuadreDeText 9"/>
          <p:cNvSpPr txBox="1"/>
          <p:nvPr/>
        </p:nvSpPr>
        <p:spPr>
          <a:xfrm>
            <a:off x="0" y="3453968"/>
            <a:ext cx="8748464" cy="1631216"/>
          </a:xfrm>
          <a:prstGeom prst="rect">
            <a:avLst/>
          </a:prstGeom>
          <a:solidFill>
            <a:schemeClr val="bg1">
              <a:alpha val="75000"/>
            </a:schemeClr>
          </a:solidFill>
        </p:spPr>
        <p:txBody>
          <a:bodyPr wrap="square" rtlCol="0">
            <a:spAutoFit/>
          </a:bodyPr>
          <a:lstStyle/>
          <a:p>
            <a:pPr marL="2063750">
              <a:tabLst>
                <a:tab pos="8158163" algn="l"/>
                <a:tab pos="8699500" algn="l"/>
              </a:tabLst>
            </a:pPr>
            <a:r>
              <a:rPr lang="es-ES" sz="5000" b="1" noProof="1" smtClean="0">
                <a:solidFill>
                  <a:srgbClr val="C00000"/>
                </a:solidFill>
              </a:rPr>
              <a:t>Vivimos en la Sociedad de los Datos</a:t>
            </a:r>
            <a:endParaRPr lang="es-ES" sz="5000" noProof="1" smtClean="0">
              <a:solidFill>
                <a:srgbClr val="C00000"/>
              </a:solidFill>
            </a:endParaRPr>
          </a:p>
        </p:txBody>
      </p:sp>
      <p:sp>
        <p:nvSpPr>
          <p:cNvPr id="6" name="12 CuadroTexto"/>
          <p:cNvSpPr txBox="1"/>
          <p:nvPr/>
        </p:nvSpPr>
        <p:spPr>
          <a:xfrm>
            <a:off x="-108520" y="9872"/>
            <a:ext cx="353943" cy="6875512"/>
          </a:xfrm>
          <a:prstGeom prst="rect">
            <a:avLst/>
          </a:prstGeom>
          <a:solidFill>
            <a:schemeClr val="bg1">
              <a:alpha val="50000"/>
            </a:schemeClr>
          </a:solidFill>
        </p:spPr>
        <p:txBody>
          <a:bodyPr vert="vert270" wrap="square" rtlCol="0">
            <a:spAutoFit/>
          </a:bodyPr>
          <a:lstStyle/>
          <a:p>
            <a:r>
              <a:rPr lang="ca-ES" sz="1100" dirty="0">
                <a:solidFill>
                  <a:prstClr val="black"/>
                </a:solidFill>
                <a:hlinkClick r:id="rId3"/>
              </a:rPr>
              <a:t>http://rt.com/news/snowden-mep-invite-nsa-146</a:t>
            </a:r>
            <a:r>
              <a:rPr lang="ca-ES" sz="1100" dirty="0" smtClean="0">
                <a:solidFill>
                  <a:prstClr val="black"/>
                </a:solidFill>
                <a:hlinkClick r:id="rId3"/>
              </a:rPr>
              <a:t>/</a:t>
            </a:r>
            <a:r>
              <a:rPr lang="ca-ES" sz="1100" dirty="0" smtClean="0">
                <a:solidFill>
                  <a:prstClr val="black"/>
                </a:solidFill>
              </a:rPr>
              <a:t> </a:t>
            </a:r>
            <a:endParaRPr lang="ca-ES" sz="1100" dirty="0">
              <a:solidFill>
                <a:prstClr val="black"/>
              </a:solidFill>
            </a:endParaRPr>
          </a:p>
        </p:txBody>
      </p:sp>
    </p:spTree>
    <p:extLst>
      <p:ext uri="{BB962C8B-B14F-4D97-AF65-F5344CB8AC3E}">
        <p14:creationId xmlns:p14="http://schemas.microsoft.com/office/powerpoint/2010/main" val="25380602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7720"/>
          <a:stretch/>
        </p:blipFill>
        <p:spPr bwMode="auto">
          <a:xfrm>
            <a:off x="3131840" y="2276873"/>
            <a:ext cx="6229782"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1956 IBM hard dri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704"/>
            <a:ext cx="6146874" cy="6860704"/>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36512" y="6608385"/>
            <a:ext cx="9180512" cy="276999"/>
          </a:xfrm>
          <a:prstGeom prst="rect">
            <a:avLst/>
          </a:prstGeom>
          <a:solidFill>
            <a:schemeClr val="bg1">
              <a:alpha val="50000"/>
            </a:schemeClr>
          </a:solidFill>
        </p:spPr>
        <p:txBody>
          <a:bodyPr wrap="square" rtlCol="0">
            <a:spAutoFit/>
          </a:bodyPr>
          <a:lstStyle/>
          <a:p>
            <a:r>
              <a:rPr lang="ca-ES" sz="1200" dirty="0">
                <a:solidFill>
                  <a:prstClr val="black"/>
                </a:solidFill>
                <a:hlinkClick r:id="rId4"/>
              </a:rPr>
              <a:t>http://</a:t>
            </a:r>
            <a:r>
              <a:rPr lang="ca-ES" sz="1200" dirty="0" smtClean="0">
                <a:solidFill>
                  <a:prstClr val="black"/>
                </a:solidFill>
                <a:hlinkClick r:id="rId4"/>
              </a:rPr>
              <a:t>www.businessinsider.com/picture-of-ibm-hard-drive-on-airplane-2014-1</a:t>
            </a:r>
            <a:r>
              <a:rPr lang="ca-ES" sz="1200" dirty="0" smtClean="0">
                <a:solidFill>
                  <a:prstClr val="black"/>
                </a:solidFill>
              </a:rPr>
              <a:t>  </a:t>
            </a:r>
            <a:endParaRPr lang="ca-ES" sz="1200" dirty="0">
              <a:solidFill>
                <a:prstClr val="black"/>
              </a:solidFill>
            </a:endParaRPr>
          </a:p>
        </p:txBody>
      </p:sp>
      <p:sp>
        <p:nvSpPr>
          <p:cNvPr id="5" name="4 CuadroTexto"/>
          <p:cNvSpPr txBox="1"/>
          <p:nvPr/>
        </p:nvSpPr>
        <p:spPr>
          <a:xfrm>
            <a:off x="6156176" y="188640"/>
            <a:ext cx="2520280" cy="2031325"/>
          </a:xfrm>
          <a:prstGeom prst="rect">
            <a:avLst/>
          </a:prstGeom>
          <a:noFill/>
        </p:spPr>
        <p:txBody>
          <a:bodyPr wrap="square" rtlCol="0">
            <a:spAutoFit/>
          </a:bodyPr>
          <a:lstStyle/>
          <a:p>
            <a:r>
              <a:rPr lang="es-ES" dirty="0" smtClean="0">
                <a:solidFill>
                  <a:prstClr val="black"/>
                </a:solidFill>
              </a:rPr>
              <a:t>(1957) IBM 350:</a:t>
            </a:r>
          </a:p>
          <a:p>
            <a:pPr marL="285750" indent="-285750">
              <a:buFont typeface="Arial" panose="020B0604020202020204" pitchFamily="34" charset="0"/>
              <a:buChar char="•"/>
            </a:pPr>
            <a:r>
              <a:rPr lang="es-ES" dirty="0">
                <a:solidFill>
                  <a:prstClr val="black"/>
                </a:solidFill>
              </a:rPr>
              <a:t>≈</a:t>
            </a:r>
            <a:r>
              <a:rPr lang="es-ES" dirty="0" smtClean="0">
                <a:solidFill>
                  <a:prstClr val="black"/>
                </a:solidFill>
              </a:rPr>
              <a:t>5 MB.</a:t>
            </a:r>
          </a:p>
          <a:p>
            <a:pPr marL="285750" indent="-285750">
              <a:buFont typeface="Arial" panose="020B0604020202020204" pitchFamily="34" charset="0"/>
              <a:buChar char="•"/>
            </a:pPr>
            <a:r>
              <a:rPr lang="es-ES" dirty="0" smtClean="0">
                <a:solidFill>
                  <a:prstClr val="black"/>
                </a:solidFill>
              </a:rPr>
              <a:t>1.000Kg.</a:t>
            </a:r>
          </a:p>
          <a:p>
            <a:pPr marL="285750" indent="-285750">
              <a:buFont typeface="Arial" panose="020B0604020202020204" pitchFamily="34" charset="0"/>
              <a:buChar char="•"/>
            </a:pPr>
            <a:endParaRPr lang="es-ES" dirty="0">
              <a:solidFill>
                <a:prstClr val="black"/>
              </a:solidFill>
            </a:endParaRPr>
          </a:p>
          <a:p>
            <a:r>
              <a:rPr lang="es-ES" dirty="0" smtClean="0">
                <a:solidFill>
                  <a:prstClr val="black"/>
                </a:solidFill>
              </a:rPr>
              <a:t>(2015) iPhone 6s Plus:</a:t>
            </a:r>
          </a:p>
          <a:p>
            <a:pPr marL="285750" indent="-285750">
              <a:buFont typeface="Arial" panose="020B0604020202020204" pitchFamily="34" charset="0"/>
              <a:buChar char="•"/>
            </a:pPr>
            <a:r>
              <a:rPr lang="es-ES" dirty="0" smtClean="0">
                <a:solidFill>
                  <a:prstClr val="black"/>
                </a:solidFill>
              </a:rPr>
              <a:t>128 GB.</a:t>
            </a:r>
          </a:p>
          <a:p>
            <a:pPr marL="285750" indent="-285750">
              <a:buFont typeface="Arial" panose="020B0604020202020204" pitchFamily="34" charset="0"/>
              <a:buChar char="•"/>
            </a:pPr>
            <a:r>
              <a:rPr lang="es-ES" dirty="0" smtClean="0">
                <a:solidFill>
                  <a:prstClr val="black"/>
                </a:solidFill>
              </a:rPr>
              <a:t>192 gramos.</a:t>
            </a:r>
            <a:endParaRPr lang="es-ES" dirty="0">
              <a:solidFill>
                <a:prstClr val="black"/>
              </a:solidFill>
            </a:endParaRPr>
          </a:p>
        </p:txBody>
      </p:sp>
      <p:sp>
        <p:nvSpPr>
          <p:cNvPr id="10" name="QuadreDeText 9"/>
          <p:cNvSpPr txBox="1"/>
          <p:nvPr/>
        </p:nvSpPr>
        <p:spPr>
          <a:xfrm>
            <a:off x="0" y="2924944"/>
            <a:ext cx="8748464" cy="861774"/>
          </a:xfrm>
          <a:prstGeom prst="rect">
            <a:avLst/>
          </a:prstGeom>
          <a:solidFill>
            <a:schemeClr val="bg1">
              <a:alpha val="75000"/>
            </a:schemeClr>
          </a:solidFill>
        </p:spPr>
        <p:txBody>
          <a:bodyPr wrap="square" rtlCol="0">
            <a:spAutoFit/>
          </a:bodyPr>
          <a:lstStyle/>
          <a:p>
            <a:pPr marL="2063750">
              <a:tabLst>
                <a:tab pos="8158163" algn="l"/>
                <a:tab pos="8699500" algn="l"/>
              </a:tabLst>
            </a:pPr>
            <a:r>
              <a:rPr lang="es-ES" sz="5000" b="1" noProof="1" smtClean="0">
                <a:solidFill>
                  <a:srgbClr val="C00000"/>
                </a:solidFill>
              </a:rPr>
              <a:t>Cambio tecnológico…</a:t>
            </a:r>
            <a:endParaRPr lang="es-ES" sz="5000" noProof="1" smtClean="0">
              <a:solidFill>
                <a:srgbClr val="C00000"/>
              </a:solidFill>
            </a:endParaRPr>
          </a:p>
        </p:txBody>
      </p:sp>
    </p:spTree>
    <p:extLst>
      <p:ext uri="{BB962C8B-B14F-4D97-AF65-F5344CB8AC3E}">
        <p14:creationId xmlns:p14="http://schemas.microsoft.com/office/powerpoint/2010/main" val="18066069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4" name="5 Marcador de contenido" descr="Ajuntament-Les-Franqueses-del-Valles.jpg"/>
          <p:cNvPicPr>
            <a:picLocks noChangeAspect="1"/>
          </p:cNvPicPr>
          <p:nvPr/>
        </p:nvPicPr>
        <p:blipFill>
          <a:blip r:embed="rId2" cstate="print"/>
          <a:stretch>
            <a:fillRect/>
          </a:stretch>
        </p:blipFill>
        <p:spPr>
          <a:xfrm>
            <a:off x="0" y="1"/>
            <a:ext cx="9144000" cy="6858000"/>
          </a:xfrm>
          <a:prstGeom prst="rect">
            <a:avLst/>
          </a:prstGeom>
        </p:spPr>
      </p:pic>
      <p:sp>
        <p:nvSpPr>
          <p:cNvPr id="5" name="QuadreDeText 9"/>
          <p:cNvSpPr txBox="1"/>
          <p:nvPr/>
        </p:nvSpPr>
        <p:spPr>
          <a:xfrm>
            <a:off x="0" y="2924944"/>
            <a:ext cx="8748464" cy="1631216"/>
          </a:xfrm>
          <a:prstGeom prst="rect">
            <a:avLst/>
          </a:prstGeom>
          <a:solidFill>
            <a:schemeClr val="bg1">
              <a:alpha val="75000"/>
            </a:schemeClr>
          </a:solidFill>
        </p:spPr>
        <p:txBody>
          <a:bodyPr wrap="square" rtlCol="0">
            <a:spAutoFit/>
          </a:bodyPr>
          <a:lstStyle/>
          <a:p>
            <a:pPr marL="2063750">
              <a:tabLst>
                <a:tab pos="8158163" algn="l"/>
                <a:tab pos="8699500" algn="l"/>
              </a:tabLst>
            </a:pPr>
            <a:r>
              <a:rPr lang="es-ES" sz="5000" b="1" noProof="1" smtClean="0">
                <a:solidFill>
                  <a:srgbClr val="C00000"/>
                </a:solidFill>
              </a:rPr>
              <a:t>Admin (casi) igual que siempre… </a:t>
            </a:r>
            <a:endParaRPr lang="es-ES" sz="5000" noProof="1" smtClean="0">
              <a:solidFill>
                <a:srgbClr val="C00000"/>
              </a:solidFill>
            </a:endParaRPr>
          </a:p>
        </p:txBody>
      </p:sp>
    </p:spTree>
    <p:extLst>
      <p:ext uri="{BB962C8B-B14F-4D97-AF65-F5344CB8AC3E}">
        <p14:creationId xmlns:p14="http://schemas.microsoft.com/office/powerpoint/2010/main" val="3121938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1600200"/>
            <a:ext cx="8496944" cy="4525963"/>
          </a:xfrm>
        </p:spPr>
        <p:txBody>
          <a:bodyPr>
            <a:normAutofit fontScale="85000" lnSpcReduction="10000"/>
          </a:bodyPr>
          <a:lstStyle/>
          <a:p>
            <a:r>
              <a:rPr lang="es-ES" sz="3500" b="1" dirty="0" smtClean="0"/>
              <a:t>Apertura</a:t>
            </a:r>
            <a:r>
              <a:rPr lang="es-ES" sz="3500" dirty="0" smtClean="0"/>
              <a:t> (e innovación) </a:t>
            </a:r>
            <a:r>
              <a:rPr lang="es-ES" sz="3500" b="1" dirty="0" smtClean="0"/>
              <a:t>de las administraciones públicas</a:t>
            </a:r>
            <a:r>
              <a:rPr lang="es-ES" sz="3500" dirty="0" smtClean="0"/>
              <a:t>, de todas las instituciones públicas</a:t>
            </a:r>
          </a:p>
          <a:p>
            <a:r>
              <a:rPr lang="es-ES" sz="3500" b="1" dirty="0" smtClean="0"/>
              <a:t>Transparencia total</a:t>
            </a:r>
            <a:r>
              <a:rPr lang="es-ES" sz="3500" dirty="0" smtClean="0"/>
              <a:t> (activa, pasiva y  colaboradora)</a:t>
            </a:r>
          </a:p>
          <a:p>
            <a:r>
              <a:rPr lang="es-ES" sz="3500" b="1" dirty="0" smtClean="0"/>
              <a:t>Implicar al ciudadano</a:t>
            </a:r>
            <a:r>
              <a:rPr lang="es-ES" sz="3500" dirty="0" smtClean="0"/>
              <a:t> en todo lo que es público, o sea, en aquello que es de todos.</a:t>
            </a:r>
          </a:p>
          <a:p>
            <a:r>
              <a:rPr lang="es-ES" sz="3500" dirty="0" smtClean="0"/>
              <a:t>Las decisiones públicas tiene que estar argumentadas en </a:t>
            </a:r>
            <a:r>
              <a:rPr lang="es-ES" sz="3500" b="1" dirty="0" smtClean="0"/>
              <a:t>datos</a:t>
            </a:r>
            <a:r>
              <a:rPr lang="es-ES" sz="3500" dirty="0" smtClean="0"/>
              <a:t> (</a:t>
            </a:r>
            <a:r>
              <a:rPr lang="en-US" sz="3500" i="1" dirty="0" smtClean="0"/>
              <a:t>data driven governments</a:t>
            </a:r>
            <a:r>
              <a:rPr lang="es-ES" sz="3500" dirty="0" smtClean="0"/>
              <a:t>) y hay que </a:t>
            </a:r>
            <a:r>
              <a:rPr lang="es-ES" sz="3500" b="1" dirty="0" smtClean="0"/>
              <a:t>rendir cuentas</a:t>
            </a:r>
            <a:r>
              <a:rPr lang="es-ES" sz="3500" dirty="0" smtClean="0"/>
              <a:t> oportunamente (y con el detalle adecuado)</a:t>
            </a:r>
            <a:endParaRPr lang="es-ES" sz="3500" dirty="0"/>
          </a:p>
        </p:txBody>
      </p:sp>
      <p:sp>
        <p:nvSpPr>
          <p:cNvPr id="5" name="QuadreDeText 5"/>
          <p:cNvSpPr txBox="1"/>
          <p:nvPr/>
        </p:nvSpPr>
        <p:spPr>
          <a:xfrm>
            <a:off x="179512" y="188640"/>
            <a:ext cx="8784976" cy="1107996"/>
          </a:xfrm>
          <a:prstGeom prst="rect">
            <a:avLst/>
          </a:prstGeom>
          <a:solidFill>
            <a:schemeClr val="tx1">
              <a:lumMod val="95000"/>
              <a:lumOff val="5000"/>
            </a:schemeClr>
          </a:solidFill>
          <a:ln w="38100" cap="rnd">
            <a:solidFill>
              <a:srgbClr val="FF0000"/>
            </a:solidFill>
          </a:ln>
          <a:effectLst>
            <a:outerShdw blurRad="50800" dist="38100" dir="2700000" algn="tl" rotWithShape="0">
              <a:prstClr val="black">
                <a:alpha val="40000"/>
              </a:prstClr>
            </a:outerShdw>
            <a:softEdge rad="0"/>
          </a:effectLst>
        </p:spPr>
        <p:txBody>
          <a:bodyPr wrap="square" rtlCol="0">
            <a:spAutoFit/>
          </a:bodyPr>
          <a:lstStyle/>
          <a:p>
            <a:pPr algn="ctr"/>
            <a:r>
              <a:rPr lang="es-ES" sz="6600" dirty="0" smtClean="0">
                <a:solidFill>
                  <a:prstClr val="white"/>
                </a:solidFill>
              </a:rPr>
              <a:t>¿Cuál es la solución?</a:t>
            </a:r>
          </a:p>
        </p:txBody>
      </p:sp>
      <p:pic>
        <p:nvPicPr>
          <p:cNvPr id="4" name="Picture 2" descr="https://encrypted-tbn1.gstatic.com/images?q=tbn:ANd9GcRdL5LPKNPkptE4Q-BuY85M_r7QftL_N16VOBcFzImTI2GJ0I_I"/>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64392" y="6453336"/>
            <a:ext cx="1368152" cy="390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3943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QuadreDeText 9"/>
          <p:cNvSpPr txBox="1"/>
          <p:nvPr/>
        </p:nvSpPr>
        <p:spPr>
          <a:xfrm>
            <a:off x="0" y="2924944"/>
            <a:ext cx="8748464" cy="1938992"/>
          </a:xfrm>
          <a:prstGeom prst="rect">
            <a:avLst/>
          </a:prstGeom>
          <a:solidFill>
            <a:schemeClr val="bg1">
              <a:alpha val="75000"/>
            </a:schemeClr>
          </a:solidFill>
        </p:spPr>
        <p:txBody>
          <a:bodyPr wrap="square" rtlCol="0">
            <a:spAutoFit/>
          </a:bodyPr>
          <a:lstStyle/>
          <a:p>
            <a:pPr marL="2330450">
              <a:tabLst>
                <a:tab pos="8158163" algn="l"/>
                <a:tab pos="8699500" algn="l"/>
              </a:tabLst>
            </a:pPr>
            <a:r>
              <a:rPr lang="es-ES" sz="6000" b="1" noProof="1" smtClean="0">
                <a:solidFill>
                  <a:srgbClr val="C00000"/>
                </a:solidFill>
              </a:rPr>
              <a:t>Buen Gobierno </a:t>
            </a:r>
            <a:r>
              <a:rPr lang="es-ES" sz="6000" b="1" noProof="1" smtClean="0">
                <a:solidFill>
                  <a:srgbClr val="C00000"/>
                </a:solidFill>
              </a:rPr>
              <a:t>¿=? </a:t>
            </a:r>
            <a:endParaRPr lang="es-ES" sz="6000" b="1" noProof="1" smtClean="0">
              <a:solidFill>
                <a:srgbClr val="C00000"/>
              </a:solidFill>
            </a:endParaRPr>
          </a:p>
          <a:p>
            <a:pPr marL="2330450">
              <a:tabLst>
                <a:tab pos="8158163" algn="l"/>
                <a:tab pos="8699500" algn="l"/>
              </a:tabLst>
            </a:pPr>
            <a:r>
              <a:rPr lang="es-ES" sz="6000" b="1" noProof="1" smtClean="0">
                <a:solidFill>
                  <a:srgbClr val="C00000"/>
                </a:solidFill>
              </a:rPr>
              <a:t>Gobierno Abierto</a:t>
            </a:r>
            <a:endParaRPr lang="es-ES" sz="2400" noProof="1" smtClean="0">
              <a:solidFill>
                <a:srgbClr val="C00000"/>
              </a:solidFill>
            </a:endParaRPr>
          </a:p>
        </p:txBody>
      </p:sp>
    </p:spTree>
    <p:extLst>
      <p:ext uri="{BB962C8B-B14F-4D97-AF65-F5344CB8AC3E}">
        <p14:creationId xmlns:p14="http://schemas.microsoft.com/office/powerpoint/2010/main" val="34338166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F1444"/>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54" y="0"/>
            <a:ext cx="9155654" cy="6597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QuadreDeText 9"/>
          <p:cNvSpPr txBox="1"/>
          <p:nvPr/>
        </p:nvSpPr>
        <p:spPr>
          <a:xfrm>
            <a:off x="0" y="4678104"/>
            <a:ext cx="8748464" cy="1631216"/>
          </a:xfrm>
          <a:prstGeom prst="rect">
            <a:avLst/>
          </a:prstGeom>
          <a:solidFill>
            <a:schemeClr val="bg1">
              <a:alpha val="75000"/>
            </a:schemeClr>
          </a:solidFill>
        </p:spPr>
        <p:txBody>
          <a:bodyPr wrap="square" rtlCol="0">
            <a:spAutoFit/>
          </a:bodyPr>
          <a:lstStyle/>
          <a:p>
            <a:pPr marL="2330450" algn="just">
              <a:tabLst>
                <a:tab pos="8158163" algn="l"/>
                <a:tab pos="8699500" algn="l"/>
              </a:tabLst>
            </a:pPr>
            <a:r>
              <a:rPr lang="es-ES" sz="2000" b="1" noProof="1">
                <a:solidFill>
                  <a:srgbClr val="C00000"/>
                </a:solidFill>
              </a:rPr>
              <a:t>“Gobierno Abierto es aquel que reconoce las capacidades y la sabiduría de la ciudadanía, y por eso la escucha, conversa y busca su contribución en la definición, producción y mejora de los servicios que impulsa la Administración</a:t>
            </a:r>
            <a:r>
              <a:rPr lang="es-ES" sz="2000" b="1" noProof="1" smtClean="0">
                <a:solidFill>
                  <a:srgbClr val="C00000"/>
                </a:solidFill>
              </a:rPr>
              <a:t>”</a:t>
            </a:r>
            <a:endParaRPr lang="es-ES" sz="2000" b="1" noProof="1">
              <a:solidFill>
                <a:srgbClr val="C00000"/>
              </a:solidFill>
            </a:endParaRPr>
          </a:p>
        </p:txBody>
      </p:sp>
      <p:sp>
        <p:nvSpPr>
          <p:cNvPr id="7" name="QuadreDeText 9"/>
          <p:cNvSpPr txBox="1"/>
          <p:nvPr/>
        </p:nvSpPr>
        <p:spPr>
          <a:xfrm>
            <a:off x="0" y="6381328"/>
            <a:ext cx="8748464" cy="215444"/>
          </a:xfrm>
          <a:prstGeom prst="rect">
            <a:avLst/>
          </a:prstGeom>
          <a:solidFill>
            <a:schemeClr val="bg1">
              <a:alpha val="32000"/>
            </a:schemeClr>
          </a:solidFill>
        </p:spPr>
        <p:txBody>
          <a:bodyPr wrap="square" rtlCol="0">
            <a:spAutoFit/>
          </a:bodyPr>
          <a:lstStyle/>
          <a:p>
            <a:pPr marL="180975">
              <a:tabLst>
                <a:tab pos="8158163" algn="l"/>
                <a:tab pos="8699500" algn="l"/>
              </a:tabLst>
            </a:pPr>
            <a:r>
              <a:rPr lang="es-ES" sz="800" noProof="1" smtClean="0">
                <a:solidFill>
                  <a:schemeClr val="bg1"/>
                </a:solidFill>
              </a:rPr>
              <a:t>“</a:t>
            </a:r>
            <a:r>
              <a:rPr lang="en-US" sz="800" noProof="1" smtClean="0">
                <a:solidFill>
                  <a:schemeClr val="bg1"/>
                </a:solidFill>
              </a:rPr>
              <a:t>Gobierno Abierto XIP Esp</a:t>
            </a:r>
            <a:r>
              <a:rPr lang="es-ES" sz="800" noProof="1" smtClean="0">
                <a:solidFill>
                  <a:schemeClr val="bg1"/>
                </a:solidFill>
              </a:rPr>
              <a:t>”; </a:t>
            </a:r>
            <a:r>
              <a:rPr lang="es-ES" sz="800" noProof="1">
                <a:solidFill>
                  <a:schemeClr val="bg1"/>
                </a:solidFill>
              </a:rPr>
              <a:t>CC </a:t>
            </a:r>
            <a:r>
              <a:rPr lang="es-ES" sz="800" noProof="1" smtClean="0">
                <a:solidFill>
                  <a:schemeClr val="bg1"/>
                </a:solidFill>
              </a:rPr>
              <a:t>BY-SA 3.0 </a:t>
            </a:r>
            <a:r>
              <a:rPr lang="es-ES" sz="800" noProof="1">
                <a:solidFill>
                  <a:schemeClr val="bg1"/>
                </a:solidFill>
              </a:rPr>
              <a:t>by Xarxa Ip: https://www.youtube.com/watch?v=wcao6i1yDQ4 </a:t>
            </a:r>
          </a:p>
        </p:txBody>
      </p:sp>
    </p:spTree>
    <p:extLst>
      <p:ext uri="{BB962C8B-B14F-4D97-AF65-F5344CB8AC3E}">
        <p14:creationId xmlns:p14="http://schemas.microsoft.com/office/powerpoint/2010/main" val="27243466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31" r="8793" b="6455"/>
          <a:stretch/>
        </p:blipFill>
        <p:spPr bwMode="auto">
          <a:xfrm>
            <a:off x="0" y="2"/>
            <a:ext cx="11052720" cy="6974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redondeado"/>
          <p:cNvSpPr/>
          <p:nvPr/>
        </p:nvSpPr>
        <p:spPr>
          <a:xfrm>
            <a:off x="0" y="4437112"/>
            <a:ext cx="7524328" cy="2088232"/>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CuadroTexto"/>
          <p:cNvSpPr txBox="1"/>
          <p:nvPr/>
        </p:nvSpPr>
        <p:spPr>
          <a:xfrm>
            <a:off x="-36512" y="6608385"/>
            <a:ext cx="9180512" cy="276999"/>
          </a:xfrm>
          <a:prstGeom prst="rect">
            <a:avLst/>
          </a:prstGeom>
          <a:solidFill>
            <a:schemeClr val="bg1">
              <a:alpha val="50000"/>
            </a:schemeClr>
          </a:solidFill>
        </p:spPr>
        <p:txBody>
          <a:bodyPr wrap="square" rtlCol="0">
            <a:spAutoFit/>
          </a:bodyPr>
          <a:lstStyle/>
          <a:p>
            <a:r>
              <a:rPr lang="ca-ES" sz="1200" dirty="0">
                <a:hlinkClick r:id="rId3"/>
              </a:rPr>
              <a:t>http://www.novagob.org/discussion/view/60851/%</a:t>
            </a:r>
            <a:r>
              <a:rPr lang="ca-ES" sz="1200" dirty="0" smtClean="0">
                <a:hlinkClick r:id="rId3"/>
              </a:rPr>
              <a:t>C2%BFcomo-definimos-gobierno-abierto</a:t>
            </a:r>
            <a:r>
              <a:rPr lang="ca-ES" sz="1200" dirty="0" smtClean="0"/>
              <a:t> </a:t>
            </a:r>
            <a:endParaRPr lang="ca-ES" sz="1200" dirty="0"/>
          </a:p>
        </p:txBody>
      </p:sp>
    </p:spTree>
    <p:extLst>
      <p:ext uri="{BB962C8B-B14F-4D97-AF65-F5344CB8AC3E}">
        <p14:creationId xmlns:p14="http://schemas.microsoft.com/office/powerpoint/2010/main" val="40695391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01647"/>
            <a:ext cx="8424936" cy="6323697"/>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88555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01647"/>
            <a:ext cx="8424936" cy="6323697"/>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3" name="2 CuadroTexto"/>
          <p:cNvSpPr txBox="1"/>
          <p:nvPr/>
        </p:nvSpPr>
        <p:spPr>
          <a:xfrm>
            <a:off x="4139952" y="4077072"/>
            <a:ext cx="2736304" cy="400110"/>
          </a:xfrm>
          <a:prstGeom prst="rect">
            <a:avLst/>
          </a:prstGeom>
          <a:noFill/>
        </p:spPr>
        <p:txBody>
          <a:bodyPr wrap="square" rtlCol="0">
            <a:spAutoFit/>
          </a:bodyPr>
          <a:lstStyle/>
          <a:p>
            <a:pPr algn="ctr"/>
            <a:r>
              <a:rPr lang="es-ES" sz="2000" b="1" dirty="0" smtClean="0">
                <a:solidFill>
                  <a:srgbClr val="FF0000"/>
                </a:solidFill>
                <a:latin typeface="+mj-lt"/>
              </a:rPr>
              <a:t>= OPEN DATA</a:t>
            </a:r>
            <a:endParaRPr lang="es-ES" sz="2000" b="1" dirty="0">
              <a:solidFill>
                <a:srgbClr val="FF0000"/>
              </a:solidFill>
              <a:latin typeface="+mj-lt"/>
            </a:endParaRPr>
          </a:p>
        </p:txBody>
      </p:sp>
    </p:spTree>
    <p:extLst>
      <p:ext uri="{BB962C8B-B14F-4D97-AF65-F5344CB8AC3E}">
        <p14:creationId xmlns:p14="http://schemas.microsoft.com/office/powerpoint/2010/main" val="4188555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576" y="0"/>
            <a:ext cx="977700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QuadreDeText 9"/>
          <p:cNvSpPr txBox="1"/>
          <p:nvPr/>
        </p:nvSpPr>
        <p:spPr>
          <a:xfrm>
            <a:off x="0" y="2924944"/>
            <a:ext cx="8748464" cy="1938992"/>
          </a:xfrm>
          <a:prstGeom prst="rect">
            <a:avLst/>
          </a:prstGeom>
          <a:solidFill>
            <a:schemeClr val="bg1">
              <a:alpha val="75000"/>
            </a:schemeClr>
          </a:solidFill>
        </p:spPr>
        <p:txBody>
          <a:bodyPr wrap="square" rtlCol="0">
            <a:spAutoFit/>
          </a:bodyPr>
          <a:lstStyle/>
          <a:p>
            <a:pPr marL="2330450">
              <a:tabLst>
                <a:tab pos="8158163" algn="l"/>
                <a:tab pos="8699500" algn="l"/>
              </a:tabLst>
            </a:pPr>
            <a:r>
              <a:rPr lang="es-ES" sz="6000" b="1" noProof="1" smtClean="0">
                <a:solidFill>
                  <a:srgbClr val="C00000"/>
                </a:solidFill>
              </a:rPr>
              <a:t>La alegoría </a:t>
            </a:r>
            <a:r>
              <a:rPr lang="es-ES" sz="6000" b="1" noProof="1">
                <a:solidFill>
                  <a:srgbClr val="C00000"/>
                </a:solidFill>
              </a:rPr>
              <a:t>del </a:t>
            </a:r>
            <a:br>
              <a:rPr lang="es-ES" sz="6000" b="1" noProof="1">
                <a:solidFill>
                  <a:srgbClr val="C00000"/>
                </a:solidFill>
              </a:rPr>
            </a:br>
            <a:r>
              <a:rPr lang="es-ES" sz="6000" b="1" noProof="1" smtClean="0">
                <a:solidFill>
                  <a:srgbClr val="C00000"/>
                </a:solidFill>
              </a:rPr>
              <a:t>Buen Gobierno</a:t>
            </a:r>
            <a:endParaRPr lang="es-ES" sz="2000" noProof="1" smtClean="0">
              <a:solidFill>
                <a:srgbClr val="C00000"/>
              </a:solidFill>
            </a:endParaRPr>
          </a:p>
        </p:txBody>
      </p:sp>
      <p:sp>
        <p:nvSpPr>
          <p:cNvPr id="5" name="QuadreDeText 9"/>
          <p:cNvSpPr txBox="1"/>
          <p:nvPr/>
        </p:nvSpPr>
        <p:spPr>
          <a:xfrm>
            <a:off x="0" y="5013176"/>
            <a:ext cx="8748464" cy="400110"/>
          </a:xfrm>
          <a:prstGeom prst="rect">
            <a:avLst/>
          </a:prstGeom>
          <a:solidFill>
            <a:schemeClr val="bg1">
              <a:alpha val="75000"/>
            </a:schemeClr>
          </a:solidFill>
        </p:spPr>
        <p:txBody>
          <a:bodyPr wrap="square" rtlCol="0">
            <a:spAutoFit/>
          </a:bodyPr>
          <a:lstStyle/>
          <a:p>
            <a:pPr marL="2330450">
              <a:tabLst>
                <a:tab pos="8158163" algn="l"/>
                <a:tab pos="8699500" algn="l"/>
              </a:tabLst>
            </a:pPr>
            <a:r>
              <a:rPr lang="es-ES" sz="2000" b="1" noProof="1" smtClean="0">
                <a:solidFill>
                  <a:srgbClr val="C00000"/>
                </a:solidFill>
              </a:rPr>
              <a:t>Ambrogio Lorenzetti, Siglo XIV, Palazzo Comunale di Siena</a:t>
            </a:r>
            <a:endParaRPr lang="es-ES" sz="2000" noProof="1" smtClean="0">
              <a:solidFill>
                <a:srgbClr val="C00000"/>
              </a:solidFill>
            </a:endParaRPr>
          </a:p>
        </p:txBody>
      </p:sp>
      <p:sp>
        <p:nvSpPr>
          <p:cNvPr id="7" name="QuadreDeText 9"/>
          <p:cNvSpPr txBox="1"/>
          <p:nvPr/>
        </p:nvSpPr>
        <p:spPr>
          <a:xfrm>
            <a:off x="0" y="6381328"/>
            <a:ext cx="8748464" cy="215444"/>
          </a:xfrm>
          <a:prstGeom prst="rect">
            <a:avLst/>
          </a:prstGeom>
          <a:solidFill>
            <a:schemeClr val="bg1">
              <a:alpha val="32000"/>
            </a:schemeClr>
          </a:solidFill>
        </p:spPr>
        <p:txBody>
          <a:bodyPr wrap="square" rtlCol="0">
            <a:spAutoFit/>
          </a:bodyPr>
          <a:lstStyle/>
          <a:p>
            <a:pPr marL="180975">
              <a:tabLst>
                <a:tab pos="8158163" algn="l"/>
                <a:tab pos="8699500" algn="l"/>
              </a:tabLst>
            </a:pPr>
            <a:r>
              <a:rPr lang="es-ES" sz="800" noProof="1" smtClean="0">
                <a:solidFill>
                  <a:schemeClr val="bg1"/>
                </a:solidFill>
              </a:rPr>
              <a:t>“</a:t>
            </a:r>
            <a:r>
              <a:rPr lang="en-US" sz="800" noProof="1">
                <a:solidFill>
                  <a:schemeClr val="bg1"/>
                </a:solidFill>
              </a:rPr>
              <a:t>Siena: ideal ruler with virtuous advisors</a:t>
            </a:r>
            <a:r>
              <a:rPr lang="es-ES" sz="800" noProof="1" smtClean="0">
                <a:solidFill>
                  <a:schemeClr val="bg1"/>
                </a:solidFill>
              </a:rPr>
              <a:t>”; </a:t>
            </a:r>
            <a:r>
              <a:rPr lang="es-ES" sz="800" noProof="1">
                <a:solidFill>
                  <a:schemeClr val="bg1"/>
                </a:solidFill>
              </a:rPr>
              <a:t>CC </a:t>
            </a:r>
            <a:r>
              <a:rPr lang="es-ES" sz="800" noProof="1" smtClean="0">
                <a:solidFill>
                  <a:schemeClr val="bg1"/>
                </a:solidFill>
              </a:rPr>
              <a:t>BY-NC </a:t>
            </a:r>
            <a:r>
              <a:rPr lang="es-ES" sz="800" noProof="1">
                <a:solidFill>
                  <a:schemeClr val="bg1"/>
                </a:solidFill>
              </a:rPr>
              <a:t>2.0 by Jim Forest: https://www.flickr.com/photos/jimforest/4731085262/in/photostream/ </a:t>
            </a:r>
          </a:p>
        </p:txBody>
      </p:sp>
      <p:sp>
        <p:nvSpPr>
          <p:cNvPr id="8" name="QuadreDeText 9"/>
          <p:cNvSpPr txBox="1"/>
          <p:nvPr/>
        </p:nvSpPr>
        <p:spPr>
          <a:xfrm>
            <a:off x="0" y="5549170"/>
            <a:ext cx="8748464" cy="400110"/>
          </a:xfrm>
          <a:prstGeom prst="rect">
            <a:avLst/>
          </a:prstGeom>
          <a:solidFill>
            <a:schemeClr val="bg1">
              <a:alpha val="75000"/>
            </a:schemeClr>
          </a:solidFill>
        </p:spPr>
        <p:txBody>
          <a:bodyPr wrap="square" rtlCol="0">
            <a:spAutoFit/>
          </a:bodyPr>
          <a:lstStyle/>
          <a:p>
            <a:pPr marL="2330450">
              <a:tabLst>
                <a:tab pos="8158163" algn="l"/>
                <a:tab pos="8699500" algn="l"/>
              </a:tabLst>
            </a:pPr>
            <a:r>
              <a:rPr lang="es-ES" sz="2000" b="1" noProof="1" smtClean="0">
                <a:solidFill>
                  <a:srgbClr val="C00000"/>
                </a:solidFill>
              </a:rPr>
              <a:t>Idea: Consejo de Transparencia y Buen Gobierno (CTBG)</a:t>
            </a:r>
            <a:endParaRPr lang="es-ES" sz="2000" noProof="1" smtClean="0">
              <a:solidFill>
                <a:srgbClr val="C00000"/>
              </a:solidFill>
            </a:endParaRPr>
          </a:p>
        </p:txBody>
      </p:sp>
    </p:spTree>
    <p:extLst>
      <p:ext uri="{BB962C8B-B14F-4D97-AF65-F5344CB8AC3E}">
        <p14:creationId xmlns:p14="http://schemas.microsoft.com/office/powerpoint/2010/main" val="22119078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2079"/>
            <a:ext cx="9123071" cy="4175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arrodonit 6"/>
          <p:cNvSpPr/>
          <p:nvPr/>
        </p:nvSpPr>
        <p:spPr>
          <a:xfrm>
            <a:off x="214282" y="4332196"/>
            <a:ext cx="8715436" cy="2062582"/>
          </a:xfrm>
          <a:prstGeom prst="roundRect">
            <a:avLst>
              <a:gd name="adj" fmla="val 1793"/>
            </a:avLst>
          </a:prstGeom>
          <a:solidFill>
            <a:schemeClr val="tx1">
              <a:alpha val="80000"/>
            </a:schemeClr>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a-ES"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endParaRPr>
          </a:p>
        </p:txBody>
      </p:sp>
      <p:sp>
        <p:nvSpPr>
          <p:cNvPr id="6" name="QuadreDeText 6"/>
          <p:cNvSpPr txBox="1"/>
          <p:nvPr/>
        </p:nvSpPr>
        <p:spPr>
          <a:xfrm>
            <a:off x="142274" y="4647907"/>
            <a:ext cx="8787444" cy="1431161"/>
          </a:xfrm>
          <a:prstGeom prst="rect">
            <a:avLst/>
          </a:prstGeom>
          <a:noFill/>
        </p:spPr>
        <p:txBody>
          <a:bodyPr wrap="square" rtlCol="0">
            <a:spAutoFit/>
          </a:bodyPr>
          <a:lstStyle/>
          <a:p>
            <a:pPr algn="ctr"/>
            <a:r>
              <a:rPr lang="es-ES" sz="2900" b="1" dirty="0" smtClean="0">
                <a:solidFill>
                  <a:prstClr val="white"/>
                </a:solidFill>
                <a:ea typeface="Verdana" pitchFamily="34" charset="0"/>
                <a:cs typeface="Calibri" pitchFamily="34" charset="0"/>
              </a:rPr>
              <a:t>"</a:t>
            </a:r>
            <a:r>
              <a:rPr lang="es-ES" sz="2900" b="1" i="1" dirty="0">
                <a:solidFill>
                  <a:prstClr val="white"/>
                </a:solidFill>
                <a:ea typeface="Verdana" pitchFamily="34" charset="0"/>
                <a:cs typeface="Calibri" pitchFamily="34" charset="0"/>
              </a:rPr>
              <a:t>La transparencia, el acceso a la información pública y las normas de buen gobierno deben ser los ejes fundamentales de toda acción política</a:t>
            </a:r>
            <a:r>
              <a:rPr lang="es-ES" sz="2900" b="1" dirty="0" smtClean="0">
                <a:solidFill>
                  <a:prstClr val="white"/>
                </a:solidFill>
                <a:ea typeface="Verdana" pitchFamily="34" charset="0"/>
                <a:cs typeface="Calibri" pitchFamily="34" charset="0"/>
              </a:rPr>
              <a:t>"</a:t>
            </a:r>
            <a:endParaRPr lang="es-ES" sz="2900" b="1" dirty="0">
              <a:solidFill>
                <a:prstClr val="white"/>
              </a:solidFill>
              <a:ea typeface="Verdana" pitchFamily="34" charset="0"/>
              <a:cs typeface="Calibri" pitchFamily="34" charset="0"/>
            </a:endParaRPr>
          </a:p>
        </p:txBody>
      </p:sp>
    </p:spTree>
    <p:extLst>
      <p:ext uri="{BB962C8B-B14F-4D97-AF65-F5344CB8AC3E}">
        <p14:creationId xmlns:p14="http://schemas.microsoft.com/office/powerpoint/2010/main" val="39268306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3688" y="149379"/>
            <a:ext cx="5544616" cy="6303957"/>
          </a:xfrm>
          <a:prstGeom prst="rect">
            <a:avLst/>
          </a:prstGeom>
          <a:ln>
            <a:noFill/>
          </a:ln>
          <a:effectLst>
            <a:outerShdw blurRad="292100" dist="139700" dir="2700000" algn="tl" rotWithShape="0">
              <a:srgbClr val="333333">
                <a:alpha val="65000"/>
              </a:srgbClr>
            </a:outerShdw>
          </a:effectLst>
        </p:spPr>
      </p:pic>
      <p:sp>
        <p:nvSpPr>
          <p:cNvPr id="4" name="QuadreDeText 9"/>
          <p:cNvSpPr txBox="1"/>
          <p:nvPr/>
        </p:nvSpPr>
        <p:spPr>
          <a:xfrm>
            <a:off x="0" y="3519006"/>
            <a:ext cx="8748464" cy="2862322"/>
          </a:xfrm>
          <a:prstGeom prst="rect">
            <a:avLst/>
          </a:prstGeom>
          <a:solidFill>
            <a:schemeClr val="bg1">
              <a:alpha val="75000"/>
            </a:schemeClr>
          </a:solidFill>
        </p:spPr>
        <p:txBody>
          <a:bodyPr wrap="square" rtlCol="0">
            <a:spAutoFit/>
          </a:bodyPr>
          <a:lstStyle/>
          <a:p>
            <a:pPr marL="2330450" algn="just">
              <a:tabLst>
                <a:tab pos="8158163" algn="l"/>
                <a:tab pos="8699500" algn="l"/>
              </a:tabLst>
            </a:pPr>
            <a:r>
              <a:rPr lang="es-ES" sz="2000" b="1" noProof="1">
                <a:solidFill>
                  <a:srgbClr val="C00000"/>
                </a:solidFill>
              </a:rPr>
              <a:t>“Consejo de Transparencia y Buen </a:t>
            </a:r>
            <a:r>
              <a:rPr lang="es-ES" sz="2000" b="1" noProof="1" smtClean="0">
                <a:solidFill>
                  <a:srgbClr val="C00000"/>
                </a:solidFill>
              </a:rPr>
              <a:t>Gobierno: órgano </a:t>
            </a:r>
            <a:r>
              <a:rPr lang="es-ES" sz="2000" b="1" noProof="1">
                <a:solidFill>
                  <a:srgbClr val="C00000"/>
                </a:solidFill>
              </a:rPr>
              <a:t>independiente al que se le otorgan competencias de promoción de la cultura de transparencia en la actividad de la Administración Pública, de control del cumplimiento de las obligaciones de publicidad activa, así como de garantía del derecho de acceso a la información pública y de la observancia de las disposiciones de buen gobierno. Se crea, por lo tanto, un órgano de supervisión y control para garantizar la correcta aplicación de la Ley.”</a:t>
            </a:r>
          </a:p>
        </p:txBody>
      </p:sp>
    </p:spTree>
    <p:extLst>
      <p:ext uri="{BB962C8B-B14F-4D97-AF65-F5344CB8AC3E}">
        <p14:creationId xmlns:p14="http://schemas.microsoft.com/office/powerpoint/2010/main" val="6244148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856984" cy="12508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94136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7504" y="116632"/>
            <a:ext cx="8856984" cy="6463308"/>
          </a:xfrm>
          <a:prstGeom prst="rect">
            <a:avLst/>
          </a:prstGeom>
        </p:spPr>
        <p:txBody>
          <a:bodyPr wrap="square">
            <a:spAutoFit/>
          </a:bodyPr>
          <a:lstStyle/>
          <a:p>
            <a:r>
              <a:rPr lang="es-ES" dirty="0" smtClean="0"/>
              <a:t>a) </a:t>
            </a:r>
            <a:r>
              <a:rPr lang="es-ES" b="1" dirty="0" smtClean="0"/>
              <a:t>Principio de transparencia pública</a:t>
            </a:r>
            <a:r>
              <a:rPr lang="es-ES" dirty="0" smtClean="0"/>
              <a:t>, en virtud del cual se ha de facilitar de oficio </a:t>
            </a:r>
            <a:r>
              <a:rPr lang="es-ES" dirty="0" err="1" smtClean="0"/>
              <a:t>información</a:t>
            </a:r>
            <a:r>
              <a:rPr lang="es-ES" dirty="0" smtClean="0"/>
              <a:t> permanente, objetiva y veraz sobre la </a:t>
            </a:r>
            <a:r>
              <a:rPr lang="es-ES" dirty="0" err="1" smtClean="0"/>
              <a:t>organización</a:t>
            </a:r>
            <a:r>
              <a:rPr lang="es-ES" dirty="0" smtClean="0"/>
              <a:t>, funcionamiento y control de la </a:t>
            </a:r>
            <a:r>
              <a:rPr lang="es-ES" dirty="0" err="1" smtClean="0"/>
              <a:t>actuación</a:t>
            </a:r>
            <a:r>
              <a:rPr lang="es-ES" dirty="0" smtClean="0"/>
              <a:t> </a:t>
            </a:r>
            <a:r>
              <a:rPr lang="es-ES" dirty="0" err="1" smtClean="0"/>
              <a:t>pública</a:t>
            </a:r>
            <a:r>
              <a:rPr lang="es-ES" dirty="0" smtClean="0"/>
              <a:t>, en los </a:t>
            </a:r>
            <a:r>
              <a:rPr lang="es-ES" dirty="0" err="1" smtClean="0"/>
              <a:t>términos</a:t>
            </a:r>
            <a:r>
              <a:rPr lang="es-ES" dirty="0" smtClean="0"/>
              <a:t> y con los </a:t>
            </a:r>
            <a:r>
              <a:rPr lang="es-ES" dirty="0" err="1" smtClean="0"/>
              <a:t>límites</a:t>
            </a:r>
            <a:r>
              <a:rPr lang="es-ES" dirty="0" smtClean="0"/>
              <a:t> establecidos en la ley. </a:t>
            </a:r>
          </a:p>
          <a:p>
            <a:r>
              <a:rPr lang="es-ES" dirty="0" smtClean="0"/>
              <a:t> </a:t>
            </a:r>
          </a:p>
          <a:p>
            <a:r>
              <a:rPr lang="es-ES" dirty="0" smtClean="0"/>
              <a:t>b) </a:t>
            </a:r>
            <a:r>
              <a:rPr lang="es-ES" b="1" dirty="0" smtClean="0"/>
              <a:t>Principio de libre acceso a la </a:t>
            </a:r>
            <a:r>
              <a:rPr lang="es-ES" b="1" dirty="0" err="1" smtClean="0"/>
              <a:t>información</a:t>
            </a:r>
            <a:r>
              <a:rPr lang="es-ES" b="1" dirty="0" smtClean="0"/>
              <a:t> </a:t>
            </a:r>
            <a:r>
              <a:rPr lang="es-ES" b="1" dirty="0" err="1" smtClean="0"/>
              <a:t>pública</a:t>
            </a:r>
            <a:r>
              <a:rPr lang="es-ES" dirty="0" smtClean="0"/>
              <a:t>, en virtud del cual cualquier persona puede solicitar el acceso a la </a:t>
            </a:r>
            <a:r>
              <a:rPr lang="es-ES" dirty="0" err="1" smtClean="0"/>
              <a:t>información</a:t>
            </a:r>
            <a:r>
              <a:rPr lang="es-ES" dirty="0" smtClean="0"/>
              <a:t> </a:t>
            </a:r>
            <a:r>
              <a:rPr lang="es-ES" dirty="0" err="1" smtClean="0"/>
              <a:t>pública</a:t>
            </a:r>
            <a:r>
              <a:rPr lang="es-ES" dirty="0" smtClean="0"/>
              <a:t>, toda la </a:t>
            </a:r>
            <a:r>
              <a:rPr lang="es-ES" dirty="0" err="1" smtClean="0"/>
              <a:t>información</a:t>
            </a:r>
            <a:r>
              <a:rPr lang="es-ES" dirty="0" smtClean="0"/>
              <a:t> </a:t>
            </a:r>
            <a:r>
              <a:rPr lang="es-ES" dirty="0" err="1" smtClean="0"/>
              <a:t>pública</a:t>
            </a:r>
            <a:r>
              <a:rPr lang="es-ES" dirty="0" smtClean="0"/>
              <a:t> es en principio accesible y el acceso solo puede restringirse en los supuestos previstos legalmente. </a:t>
            </a:r>
          </a:p>
          <a:p>
            <a:r>
              <a:rPr lang="es-ES" dirty="0" smtClean="0"/>
              <a:t> </a:t>
            </a:r>
          </a:p>
          <a:p>
            <a:r>
              <a:rPr lang="es-ES" dirty="0" smtClean="0"/>
              <a:t>c) </a:t>
            </a:r>
            <a:r>
              <a:rPr lang="es-ES" b="1" dirty="0" smtClean="0"/>
              <a:t>Principio de veracidad, en virtud del cual la </a:t>
            </a:r>
            <a:r>
              <a:rPr lang="es-ES" b="1" dirty="0" err="1" smtClean="0"/>
              <a:t>información</a:t>
            </a:r>
            <a:r>
              <a:rPr lang="es-ES" b="1" dirty="0" smtClean="0"/>
              <a:t> </a:t>
            </a:r>
            <a:r>
              <a:rPr lang="es-ES" b="1" dirty="0" err="1" smtClean="0"/>
              <a:t>pública</a:t>
            </a:r>
            <a:r>
              <a:rPr lang="es-ES" dirty="0" smtClean="0"/>
              <a:t> ha de ser cierta y exacta asegurando que procede de documentos respecto de los que se ha verificado su autenticidad, fiabilidad, integridad, disponibilidad y cadena de custodia. </a:t>
            </a:r>
          </a:p>
          <a:p>
            <a:r>
              <a:rPr lang="es-ES" dirty="0" smtClean="0"/>
              <a:t> </a:t>
            </a:r>
          </a:p>
          <a:p>
            <a:r>
              <a:rPr lang="es-ES" dirty="0" smtClean="0"/>
              <a:t>d) </a:t>
            </a:r>
            <a:r>
              <a:rPr lang="es-ES" b="1" dirty="0" smtClean="0"/>
              <a:t>Principio de accesibilidad</a:t>
            </a:r>
            <a:r>
              <a:rPr lang="es-ES" dirty="0" smtClean="0"/>
              <a:t>, en virtud del cual la </a:t>
            </a:r>
            <a:r>
              <a:rPr lang="es-ES" dirty="0" err="1" smtClean="0"/>
              <a:t>información</a:t>
            </a:r>
            <a:r>
              <a:rPr lang="es-ES" dirty="0" smtClean="0"/>
              <a:t> se proporcionará por medios o en formatos adecuados de manera que resulten accesibles y comprensibles, conforme al principio de accesibilidad universal y </a:t>
            </a:r>
            <a:r>
              <a:rPr lang="es-ES" dirty="0" err="1" smtClean="0"/>
              <a:t>diseño</a:t>
            </a:r>
            <a:r>
              <a:rPr lang="es-ES" dirty="0" smtClean="0"/>
              <a:t> para todos. </a:t>
            </a:r>
          </a:p>
          <a:p>
            <a:r>
              <a:rPr lang="es-ES" dirty="0" smtClean="0"/>
              <a:t> </a:t>
            </a:r>
          </a:p>
          <a:p>
            <a:r>
              <a:rPr lang="es-ES" dirty="0" smtClean="0"/>
              <a:t>e) </a:t>
            </a:r>
            <a:r>
              <a:rPr lang="es-ES" b="1" dirty="0" smtClean="0"/>
              <a:t>Principio de gratuidad</a:t>
            </a:r>
            <a:r>
              <a:rPr lang="es-ES" dirty="0" smtClean="0"/>
              <a:t>, en virtud del cual el acceso a la </a:t>
            </a:r>
            <a:r>
              <a:rPr lang="es-ES" dirty="0" err="1" smtClean="0"/>
              <a:t>información</a:t>
            </a:r>
            <a:r>
              <a:rPr lang="es-ES" dirty="0" smtClean="0"/>
              <a:t> y las solicitudes de acceso </a:t>
            </a:r>
            <a:r>
              <a:rPr lang="es-ES" dirty="0" err="1" smtClean="0"/>
              <a:t>serán</a:t>
            </a:r>
            <a:r>
              <a:rPr lang="es-ES" dirty="0" smtClean="0"/>
              <a:t> gratuitos, sin perjuicio de las tasas previstas legalmente por la </a:t>
            </a:r>
            <a:r>
              <a:rPr lang="es-ES" dirty="0" err="1" smtClean="0"/>
              <a:t>expedición</a:t>
            </a:r>
            <a:r>
              <a:rPr lang="es-ES" dirty="0" smtClean="0"/>
              <a:t> de copias o la </a:t>
            </a:r>
            <a:r>
              <a:rPr lang="es-ES" dirty="0" err="1" smtClean="0"/>
              <a:t>transposición</a:t>
            </a:r>
            <a:r>
              <a:rPr lang="es-ES" dirty="0" smtClean="0"/>
              <a:t> de la </a:t>
            </a:r>
            <a:r>
              <a:rPr lang="es-ES" dirty="0" err="1" smtClean="0"/>
              <a:t>información</a:t>
            </a:r>
            <a:r>
              <a:rPr lang="es-ES" dirty="0" smtClean="0"/>
              <a:t> a formatos diferentes del original. </a:t>
            </a:r>
          </a:p>
          <a:p>
            <a:r>
              <a:rPr lang="es-ES" dirty="0" smtClean="0"/>
              <a:t> </a:t>
            </a:r>
          </a:p>
          <a:p>
            <a:r>
              <a:rPr lang="es-ES" dirty="0" smtClean="0"/>
              <a:t>f) </a:t>
            </a:r>
            <a:r>
              <a:rPr lang="es-ES" b="1" dirty="0" smtClean="0"/>
              <a:t>Principio de </a:t>
            </a:r>
            <a:r>
              <a:rPr lang="es-ES" b="1" dirty="0" err="1" smtClean="0"/>
              <a:t>reutilización</a:t>
            </a:r>
            <a:r>
              <a:rPr lang="es-ES" dirty="0" smtClean="0"/>
              <a:t>, en virtud del cual se </a:t>
            </a:r>
            <a:r>
              <a:rPr lang="es-ES" dirty="0" err="1" smtClean="0"/>
              <a:t>promovera</a:t>
            </a:r>
            <a:r>
              <a:rPr lang="es-ES" dirty="0" smtClean="0"/>
              <a:t>́ que la </a:t>
            </a:r>
            <a:r>
              <a:rPr lang="es-ES" dirty="0" err="1" smtClean="0"/>
              <a:t>información</a:t>
            </a:r>
            <a:r>
              <a:rPr lang="es-ES" dirty="0" smtClean="0"/>
              <a:t> sea publicada en formatos que permitan su </a:t>
            </a:r>
            <a:r>
              <a:rPr lang="es-ES" dirty="0" err="1" smtClean="0"/>
              <a:t>reutilización</a:t>
            </a:r>
            <a:r>
              <a:rPr lang="es-ES" dirty="0" smtClean="0"/>
              <a:t>, de acuerdo con la </a:t>
            </a:r>
            <a:r>
              <a:rPr lang="es-ES" dirty="0" err="1" smtClean="0"/>
              <a:t>legislación</a:t>
            </a:r>
            <a:r>
              <a:rPr lang="es-ES" dirty="0" smtClean="0"/>
              <a:t> aplicable en materia de </a:t>
            </a:r>
            <a:r>
              <a:rPr lang="es-ES" dirty="0" err="1" smtClean="0"/>
              <a:t>reutilización</a:t>
            </a:r>
            <a:r>
              <a:rPr lang="es-ES" dirty="0" smtClean="0"/>
              <a:t> de la </a:t>
            </a:r>
            <a:r>
              <a:rPr lang="es-ES" dirty="0" err="1" smtClean="0"/>
              <a:t>información</a:t>
            </a:r>
            <a:r>
              <a:rPr lang="es-ES" dirty="0" smtClean="0"/>
              <a:t> del sector </a:t>
            </a:r>
            <a:r>
              <a:rPr lang="es-ES" dirty="0" err="1" smtClean="0"/>
              <a:t>público</a:t>
            </a:r>
            <a:r>
              <a:rPr lang="es-ES" dirty="0" smtClean="0"/>
              <a:t>. </a:t>
            </a:r>
            <a:endParaRPr lang="es-ES" dirty="0"/>
          </a:p>
        </p:txBody>
      </p:sp>
      <p:pic>
        <p:nvPicPr>
          <p:cNvPr id="5124" name="Picture 4" descr="Phone, Telephone, Communication, Technology, Old, R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8384" y="5085184"/>
            <a:ext cx="936104" cy="818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540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99" t="5632" r="1200" b="10479"/>
          <a:stretch/>
        </p:blipFill>
        <p:spPr bwMode="auto">
          <a:xfrm>
            <a:off x="345212" y="260648"/>
            <a:ext cx="8475260" cy="4967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QuadreDeText 9"/>
          <p:cNvSpPr txBox="1"/>
          <p:nvPr/>
        </p:nvSpPr>
        <p:spPr>
          <a:xfrm>
            <a:off x="0" y="5589240"/>
            <a:ext cx="8748464" cy="1015663"/>
          </a:xfrm>
          <a:prstGeom prst="rect">
            <a:avLst/>
          </a:prstGeom>
          <a:solidFill>
            <a:schemeClr val="bg1">
              <a:alpha val="75000"/>
            </a:schemeClr>
          </a:solidFill>
        </p:spPr>
        <p:txBody>
          <a:bodyPr wrap="square" rtlCol="0">
            <a:spAutoFit/>
          </a:bodyPr>
          <a:lstStyle/>
          <a:p>
            <a:pPr marL="2330450">
              <a:tabLst>
                <a:tab pos="8158163" algn="l"/>
                <a:tab pos="8699500" algn="l"/>
              </a:tabLst>
            </a:pPr>
            <a:r>
              <a:rPr lang="es-ES" sz="6000" b="1" noProof="1" smtClean="0">
                <a:solidFill>
                  <a:srgbClr val="C00000"/>
                </a:solidFill>
              </a:rPr>
              <a:t>Sin embargo… </a:t>
            </a:r>
            <a:r>
              <a:rPr lang="es-ES" sz="6000" b="1" noProof="1" smtClean="0">
                <a:solidFill>
                  <a:srgbClr val="C00000"/>
                </a:solidFill>
                <a:sym typeface="Wingdings" panose="05000000000000000000" pitchFamily="2" charset="2"/>
              </a:rPr>
              <a:t></a:t>
            </a:r>
            <a:endParaRPr lang="es-ES" sz="2400" noProof="1" smtClean="0">
              <a:solidFill>
                <a:srgbClr val="C00000"/>
              </a:solidFill>
            </a:endParaRPr>
          </a:p>
        </p:txBody>
      </p:sp>
    </p:spTree>
    <p:extLst>
      <p:ext uri="{BB962C8B-B14F-4D97-AF65-F5344CB8AC3E}">
        <p14:creationId xmlns:p14="http://schemas.microsoft.com/office/powerpoint/2010/main" val="32141532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QuadreDeText 9"/>
          <p:cNvSpPr txBox="1"/>
          <p:nvPr/>
        </p:nvSpPr>
        <p:spPr>
          <a:xfrm>
            <a:off x="0" y="2924944"/>
            <a:ext cx="8748464" cy="1938992"/>
          </a:xfrm>
          <a:prstGeom prst="rect">
            <a:avLst/>
          </a:prstGeom>
          <a:solidFill>
            <a:schemeClr val="bg1">
              <a:alpha val="75000"/>
            </a:schemeClr>
          </a:solidFill>
        </p:spPr>
        <p:txBody>
          <a:bodyPr wrap="square" rtlCol="0">
            <a:spAutoFit/>
          </a:bodyPr>
          <a:lstStyle/>
          <a:p>
            <a:pPr marL="2330450">
              <a:tabLst>
                <a:tab pos="8158163" algn="l"/>
                <a:tab pos="8699500" algn="l"/>
              </a:tabLst>
            </a:pPr>
            <a:r>
              <a:rPr lang="es-ES" sz="6000" b="1" noProof="1" smtClean="0">
                <a:solidFill>
                  <a:srgbClr val="C00000"/>
                </a:solidFill>
              </a:rPr>
              <a:t>¿Queremos </a:t>
            </a:r>
            <a:r>
              <a:rPr lang="es-ES" sz="6000" b="1" u="sng" noProof="1" smtClean="0">
                <a:solidFill>
                  <a:srgbClr val="C00000"/>
                </a:solidFill>
              </a:rPr>
              <a:t>ser</a:t>
            </a:r>
            <a:r>
              <a:rPr lang="es-ES" sz="6000" b="1" noProof="1" smtClean="0">
                <a:solidFill>
                  <a:srgbClr val="C00000"/>
                </a:solidFill>
              </a:rPr>
              <a:t> transparentes?</a:t>
            </a:r>
            <a:endParaRPr lang="es-ES" sz="2400" noProof="1" smtClean="0">
              <a:solidFill>
                <a:srgbClr val="C00000"/>
              </a:solidFill>
            </a:endParaRPr>
          </a:p>
        </p:txBody>
      </p:sp>
    </p:spTree>
    <p:extLst>
      <p:ext uri="{BB962C8B-B14F-4D97-AF65-F5344CB8AC3E}">
        <p14:creationId xmlns:p14="http://schemas.microsoft.com/office/powerpoint/2010/main" val="28774394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endParaRPr lang="es-ES"/>
          </a:p>
        </p:txBody>
      </p:sp>
      <p:sp>
        <p:nvSpPr>
          <p:cNvPr id="4" name="3 Título"/>
          <p:cNvSpPr>
            <a:spLocks noGrp="1"/>
          </p:cNvSpPr>
          <p:nvPr>
            <p:ph type="title"/>
          </p:nvPr>
        </p:nvSpPr>
        <p:spPr/>
        <p:txBody>
          <a:bodyPr/>
          <a:lstStyle/>
          <a:p>
            <a:endParaRPr lang="es-E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688" y="23562"/>
            <a:ext cx="15697744" cy="7221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rot="16200000">
            <a:off x="-2505288" y="3863987"/>
            <a:ext cx="5652122" cy="461665"/>
          </a:xfrm>
          <a:prstGeom prst="rect">
            <a:avLst/>
          </a:prstGeom>
          <a:solidFill>
            <a:schemeClr val="bg1">
              <a:alpha val="50000"/>
            </a:schemeClr>
          </a:solidFill>
        </p:spPr>
        <p:txBody>
          <a:bodyPr wrap="square" rtlCol="0">
            <a:spAutoFit/>
          </a:bodyPr>
          <a:lstStyle/>
          <a:p>
            <a:r>
              <a:rPr lang="ca-ES" sz="1200" dirty="0">
                <a:hlinkClick r:id="rId3"/>
              </a:rPr>
              <a:t>http://</a:t>
            </a:r>
            <a:r>
              <a:rPr lang="ca-ES" sz="1200" dirty="0" smtClean="0">
                <a:hlinkClick r:id="rId3"/>
              </a:rPr>
              <a:t>www.eldiario.es/catalunya/barcelona/TSJC-transparencia-TMB-directivos-superiores_0_577792525.html</a:t>
            </a:r>
            <a:r>
              <a:rPr lang="ca-ES" sz="1200" dirty="0" smtClean="0"/>
              <a:t> </a:t>
            </a:r>
            <a:endParaRPr lang="ca-ES" sz="1200" dirty="0"/>
          </a:p>
        </p:txBody>
      </p:sp>
    </p:spTree>
    <p:extLst>
      <p:ext uri="{BB962C8B-B14F-4D97-AF65-F5344CB8AC3E}">
        <p14:creationId xmlns:p14="http://schemas.microsoft.com/office/powerpoint/2010/main" val="31999876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QuadreDeText 9"/>
          <p:cNvSpPr txBox="1"/>
          <p:nvPr/>
        </p:nvSpPr>
        <p:spPr>
          <a:xfrm>
            <a:off x="0" y="2924944"/>
            <a:ext cx="8748464" cy="2554545"/>
          </a:xfrm>
          <a:prstGeom prst="rect">
            <a:avLst/>
          </a:prstGeom>
          <a:solidFill>
            <a:schemeClr val="bg1">
              <a:alpha val="75000"/>
            </a:schemeClr>
          </a:solidFill>
        </p:spPr>
        <p:txBody>
          <a:bodyPr wrap="square" rtlCol="0">
            <a:spAutoFit/>
          </a:bodyPr>
          <a:lstStyle/>
          <a:p>
            <a:pPr marL="2330450">
              <a:tabLst>
                <a:tab pos="8158163" algn="l"/>
                <a:tab pos="8699500" algn="l"/>
              </a:tabLst>
            </a:pPr>
            <a:r>
              <a:rPr lang="es-ES" sz="6000" b="1" noProof="1" smtClean="0">
                <a:solidFill>
                  <a:srgbClr val="C00000"/>
                </a:solidFill>
              </a:rPr>
              <a:t>Algunas reflexiones…</a:t>
            </a:r>
          </a:p>
          <a:p>
            <a:pPr marL="2330450">
              <a:tabLst>
                <a:tab pos="8158163" algn="l"/>
                <a:tab pos="8699500" algn="l"/>
              </a:tabLst>
            </a:pPr>
            <a:r>
              <a:rPr lang="es-ES" sz="4000" b="1" noProof="1" smtClean="0">
                <a:solidFill>
                  <a:srgbClr val="C00000"/>
                </a:solidFill>
              </a:rPr>
              <a:t>(verdades incómodas)</a:t>
            </a:r>
            <a:endParaRPr lang="es-ES" sz="4000" noProof="1" smtClean="0">
              <a:solidFill>
                <a:srgbClr val="C00000"/>
              </a:solidFill>
            </a:endParaRPr>
          </a:p>
        </p:txBody>
      </p:sp>
    </p:spTree>
    <p:extLst>
      <p:ext uri="{BB962C8B-B14F-4D97-AF65-F5344CB8AC3E}">
        <p14:creationId xmlns:p14="http://schemas.microsoft.com/office/powerpoint/2010/main" val="40295632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QuadreDeText 9"/>
          <p:cNvSpPr txBox="1"/>
          <p:nvPr/>
        </p:nvSpPr>
        <p:spPr>
          <a:xfrm>
            <a:off x="0" y="836712"/>
            <a:ext cx="8748464" cy="5632311"/>
          </a:xfrm>
          <a:prstGeom prst="rect">
            <a:avLst/>
          </a:prstGeom>
          <a:solidFill>
            <a:schemeClr val="bg1">
              <a:alpha val="75000"/>
            </a:schemeClr>
          </a:solidFill>
        </p:spPr>
        <p:txBody>
          <a:bodyPr wrap="square" rtlCol="0">
            <a:spAutoFit/>
          </a:bodyPr>
          <a:lstStyle/>
          <a:p>
            <a:pPr marL="1084263">
              <a:tabLst>
                <a:tab pos="8158163" algn="l"/>
                <a:tab pos="8699500" algn="l"/>
              </a:tabLst>
            </a:pPr>
            <a:r>
              <a:rPr lang="ca-ES" sz="6000" b="1" noProof="1" smtClean="0"/>
              <a:t>#1: La Ley 19/2013 (ES) y la Ley 12/2014 (IC) son muy “</a:t>
            </a:r>
            <a:r>
              <a:rPr lang="ca-ES" sz="6000" b="1" u="sng" noProof="1" smtClean="0"/>
              <a:t>ambiciosas”</a:t>
            </a:r>
            <a:endParaRPr lang="ca-ES" sz="6000" b="1" noProof="1" smtClean="0"/>
          </a:p>
          <a:p>
            <a:pPr marL="1084263">
              <a:tabLst>
                <a:tab pos="8158163" algn="l"/>
                <a:tab pos="8699500" algn="l"/>
              </a:tabLst>
            </a:pPr>
            <a:endParaRPr lang="ca-ES" sz="6000" b="1" noProof="1" smtClean="0"/>
          </a:p>
          <a:p>
            <a:pPr marL="1084263">
              <a:tabLst>
                <a:tab pos="8158163" algn="l"/>
                <a:tab pos="8699500" algn="l"/>
              </a:tabLst>
            </a:pPr>
            <a:r>
              <a:rPr lang="ca-ES" sz="6000" b="1" noProof="1" smtClean="0"/>
              <a:t>(Teniendo en cuenta la </a:t>
            </a:r>
            <a:r>
              <a:rPr lang="ca-ES" sz="6000" b="1" u="sng" noProof="1" smtClean="0"/>
              <a:t>realidad</a:t>
            </a:r>
            <a:r>
              <a:rPr lang="ca-ES" sz="6000" b="1" noProof="1" smtClean="0"/>
              <a:t> de las AAPP)</a:t>
            </a:r>
            <a:endParaRPr lang="ca-ES" sz="2400" noProof="1" smtClean="0"/>
          </a:p>
        </p:txBody>
      </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4660" y="6237312"/>
            <a:ext cx="1679340" cy="629086"/>
          </a:xfrm>
          <a:prstGeom prst="rect">
            <a:avLst/>
          </a:prstGeom>
        </p:spPr>
      </p:pic>
    </p:spTree>
    <p:extLst>
      <p:ext uri="{BB962C8B-B14F-4D97-AF65-F5344CB8AC3E}">
        <p14:creationId xmlns:p14="http://schemas.microsoft.com/office/powerpoint/2010/main" val="23022766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664" y="-27384"/>
            <a:ext cx="13783481" cy="6844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QuadreDeText 9"/>
          <p:cNvSpPr txBox="1"/>
          <p:nvPr/>
        </p:nvSpPr>
        <p:spPr>
          <a:xfrm>
            <a:off x="0" y="2924944"/>
            <a:ext cx="8748464" cy="1015663"/>
          </a:xfrm>
          <a:prstGeom prst="rect">
            <a:avLst/>
          </a:prstGeom>
          <a:solidFill>
            <a:schemeClr val="bg1">
              <a:alpha val="75000"/>
            </a:schemeClr>
          </a:solidFill>
        </p:spPr>
        <p:txBody>
          <a:bodyPr wrap="square" rtlCol="0">
            <a:spAutoFit/>
          </a:bodyPr>
          <a:lstStyle/>
          <a:p>
            <a:pPr marL="2330450">
              <a:tabLst>
                <a:tab pos="8158163" algn="l"/>
                <a:tab pos="8699500" algn="l"/>
              </a:tabLst>
            </a:pPr>
            <a:r>
              <a:rPr lang="es-ES" sz="6000" b="1" noProof="1" smtClean="0">
                <a:solidFill>
                  <a:srgbClr val="C00000"/>
                </a:solidFill>
              </a:rPr>
              <a:t>Sección 2ª extensa</a:t>
            </a:r>
            <a:endParaRPr lang="es-ES" sz="2400" noProof="1" smtClean="0">
              <a:solidFill>
                <a:srgbClr val="C00000"/>
              </a:solidFill>
            </a:endParaRPr>
          </a:p>
        </p:txBody>
      </p:sp>
    </p:spTree>
    <p:extLst>
      <p:ext uri="{BB962C8B-B14F-4D97-AF65-F5344CB8AC3E}">
        <p14:creationId xmlns:p14="http://schemas.microsoft.com/office/powerpoint/2010/main" val="6710998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576" y="0"/>
            <a:ext cx="977700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252536" y="-99392"/>
            <a:ext cx="4824536" cy="695739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6948264" y="-49696"/>
            <a:ext cx="4824536" cy="695739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p:cNvSpPr/>
          <p:nvPr/>
        </p:nvSpPr>
        <p:spPr>
          <a:xfrm>
            <a:off x="4572000" y="4869160"/>
            <a:ext cx="2376264" cy="204692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4572000" y="-99392"/>
            <a:ext cx="2376264" cy="58628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QuadreDeText 9"/>
          <p:cNvSpPr txBox="1"/>
          <p:nvPr/>
        </p:nvSpPr>
        <p:spPr>
          <a:xfrm>
            <a:off x="0" y="5013176"/>
            <a:ext cx="8748464" cy="1323439"/>
          </a:xfrm>
          <a:prstGeom prst="rect">
            <a:avLst/>
          </a:prstGeom>
          <a:solidFill>
            <a:schemeClr val="bg1">
              <a:alpha val="75000"/>
            </a:schemeClr>
          </a:solidFill>
        </p:spPr>
        <p:txBody>
          <a:bodyPr wrap="square" rtlCol="0">
            <a:spAutoFit/>
          </a:bodyPr>
          <a:lstStyle/>
          <a:p>
            <a:pPr marL="2330450" algn="just">
              <a:tabLst>
                <a:tab pos="8158163" algn="l"/>
                <a:tab pos="8699500" algn="l"/>
              </a:tabLst>
            </a:pPr>
            <a:r>
              <a:rPr lang="es-ES" sz="2000" b="1" noProof="1" smtClean="0">
                <a:solidFill>
                  <a:srgbClr val="C00000"/>
                </a:solidFill>
              </a:rPr>
              <a:t>El Gobierno: Un hombre viejo lleno de sabiduría. En su mano derecha tiene el cetro de la justicia donde se  apoya. Está por encima del resto (el bien común por encima de los intereses individuales).  </a:t>
            </a:r>
            <a:endParaRPr lang="es-ES" sz="2000" noProof="1" smtClean="0">
              <a:solidFill>
                <a:srgbClr val="C00000"/>
              </a:solidFill>
            </a:endParaRPr>
          </a:p>
        </p:txBody>
      </p:sp>
      <p:sp>
        <p:nvSpPr>
          <p:cNvPr id="10" name="QuadreDeText 9"/>
          <p:cNvSpPr txBox="1"/>
          <p:nvPr/>
        </p:nvSpPr>
        <p:spPr>
          <a:xfrm>
            <a:off x="0" y="6381328"/>
            <a:ext cx="8748464" cy="215444"/>
          </a:xfrm>
          <a:prstGeom prst="rect">
            <a:avLst/>
          </a:prstGeom>
          <a:solidFill>
            <a:schemeClr val="bg1">
              <a:alpha val="32000"/>
            </a:schemeClr>
          </a:solidFill>
        </p:spPr>
        <p:txBody>
          <a:bodyPr wrap="square" rtlCol="0">
            <a:spAutoFit/>
          </a:bodyPr>
          <a:lstStyle/>
          <a:p>
            <a:pPr marL="180975">
              <a:tabLst>
                <a:tab pos="8158163" algn="l"/>
                <a:tab pos="8699500" algn="l"/>
              </a:tabLst>
            </a:pPr>
            <a:r>
              <a:rPr lang="es-ES" sz="800" noProof="1" smtClean="0">
                <a:solidFill>
                  <a:schemeClr val="bg1"/>
                </a:solidFill>
              </a:rPr>
              <a:t>“</a:t>
            </a:r>
            <a:r>
              <a:rPr lang="en-US" sz="800" noProof="1">
                <a:solidFill>
                  <a:schemeClr val="bg1"/>
                </a:solidFill>
              </a:rPr>
              <a:t>Siena: ideal ruler with virtuous advisors</a:t>
            </a:r>
            <a:r>
              <a:rPr lang="es-ES" sz="800" noProof="1" smtClean="0">
                <a:solidFill>
                  <a:schemeClr val="bg1"/>
                </a:solidFill>
              </a:rPr>
              <a:t>”; </a:t>
            </a:r>
            <a:r>
              <a:rPr lang="es-ES" sz="800" noProof="1">
                <a:solidFill>
                  <a:schemeClr val="bg1"/>
                </a:solidFill>
              </a:rPr>
              <a:t>CC </a:t>
            </a:r>
            <a:r>
              <a:rPr lang="es-ES" sz="800" noProof="1" smtClean="0">
                <a:solidFill>
                  <a:schemeClr val="bg1"/>
                </a:solidFill>
              </a:rPr>
              <a:t>BY-NC </a:t>
            </a:r>
            <a:r>
              <a:rPr lang="es-ES" sz="800" noProof="1">
                <a:solidFill>
                  <a:schemeClr val="bg1"/>
                </a:solidFill>
              </a:rPr>
              <a:t>2.0 by Jim Forest: https://www.flickr.com/photos/jimforest/4731085262/in/photostream/ </a:t>
            </a:r>
          </a:p>
        </p:txBody>
      </p:sp>
    </p:spTree>
    <p:extLst>
      <p:ext uri="{BB962C8B-B14F-4D97-AF65-F5344CB8AC3E}">
        <p14:creationId xmlns:p14="http://schemas.microsoft.com/office/powerpoint/2010/main" val="33187931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0768" y="-855663"/>
            <a:ext cx="15625736" cy="8788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50747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QuadreDeText 9"/>
          <p:cNvSpPr txBox="1"/>
          <p:nvPr/>
        </p:nvSpPr>
        <p:spPr>
          <a:xfrm>
            <a:off x="0" y="836712"/>
            <a:ext cx="8748464" cy="3785652"/>
          </a:xfrm>
          <a:prstGeom prst="rect">
            <a:avLst/>
          </a:prstGeom>
          <a:solidFill>
            <a:schemeClr val="bg1">
              <a:alpha val="75000"/>
            </a:schemeClr>
          </a:solidFill>
        </p:spPr>
        <p:txBody>
          <a:bodyPr wrap="square" rtlCol="0">
            <a:spAutoFit/>
          </a:bodyPr>
          <a:lstStyle/>
          <a:p>
            <a:pPr marL="1084263">
              <a:tabLst>
                <a:tab pos="8158163" algn="l"/>
                <a:tab pos="8699500" algn="l"/>
              </a:tabLst>
            </a:pPr>
            <a:r>
              <a:rPr lang="ca-ES" sz="6000" b="1" noProof="1" smtClean="0"/>
              <a:t>#2: Cumplir la Ley de Transparencia </a:t>
            </a:r>
            <a:r>
              <a:rPr lang="ca-ES" sz="6000" b="1" u="sng" noProof="1" smtClean="0"/>
              <a:t>no</a:t>
            </a:r>
            <a:r>
              <a:rPr lang="ca-ES" sz="6000" b="1" noProof="1" smtClean="0"/>
              <a:t> garantiza ser transparente.</a:t>
            </a:r>
            <a:endParaRPr lang="ca-ES" sz="2400" noProof="1" smtClean="0"/>
          </a:p>
        </p:txBody>
      </p:sp>
      <p:grpSp>
        <p:nvGrpSpPr>
          <p:cNvPr id="3" name="7 Grupo"/>
          <p:cNvGrpSpPr/>
          <p:nvPr/>
        </p:nvGrpSpPr>
        <p:grpSpPr>
          <a:xfrm>
            <a:off x="2125883" y="4889719"/>
            <a:ext cx="5169533" cy="1131569"/>
            <a:chOff x="0" y="0"/>
            <a:chExt cx="5170081" cy="1131924"/>
          </a:xfrm>
        </p:grpSpPr>
        <p:sp>
          <p:nvSpPr>
            <p:cNvPr id="4" name="6 Llamada de flecha a la derecha"/>
            <p:cNvSpPr/>
            <p:nvPr/>
          </p:nvSpPr>
          <p:spPr>
            <a:xfrm>
              <a:off x="10632" y="0"/>
              <a:ext cx="1066800" cy="657225"/>
            </a:xfrm>
            <a:prstGeom prst="rightArrowCallout">
              <a:avLst>
                <a:gd name="adj1" fmla="val 25000"/>
                <a:gd name="adj2" fmla="val 25000"/>
                <a:gd name="adj3" fmla="val 25000"/>
                <a:gd name="adj4" fmla="val 74798"/>
              </a:avLst>
            </a:prstGeom>
            <a:solidFill>
              <a:srgbClr val="4F81BD">
                <a:lumMod val="20000"/>
                <a:lumOff val="80000"/>
              </a:srgbClr>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ca-ES" sz="800" dirty="0" smtClean="0">
                  <a:effectLst/>
                  <a:latin typeface="Calibri"/>
                  <a:ea typeface="Calibri"/>
                  <a:cs typeface="Arial"/>
                </a:rPr>
                <a:t>Diagnòstic</a:t>
              </a:r>
              <a:endParaRPr lang="ca-ES" sz="1100" dirty="0">
                <a:effectLst/>
                <a:latin typeface="Calibri"/>
                <a:ea typeface="Calibri"/>
                <a:cs typeface="Arial"/>
              </a:endParaRPr>
            </a:p>
          </p:txBody>
        </p:sp>
        <p:sp>
          <p:nvSpPr>
            <p:cNvPr id="5" name="8 Llamada de flecha a la derecha"/>
            <p:cNvSpPr/>
            <p:nvPr/>
          </p:nvSpPr>
          <p:spPr>
            <a:xfrm>
              <a:off x="1095153" y="0"/>
              <a:ext cx="1066800" cy="657225"/>
            </a:xfrm>
            <a:prstGeom prst="rightArrowCallout">
              <a:avLst>
                <a:gd name="adj1" fmla="val 25000"/>
                <a:gd name="adj2" fmla="val 25000"/>
                <a:gd name="adj3" fmla="val 25000"/>
                <a:gd name="adj4" fmla="val 74798"/>
              </a:avLst>
            </a:prstGeom>
            <a:solidFill>
              <a:srgbClr val="4F81BD">
                <a:lumMod val="20000"/>
                <a:lumOff val="80000"/>
              </a:srgbClr>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ca-ES" sz="800" dirty="0" smtClean="0">
                  <a:effectLst/>
                  <a:latin typeface="Calibri"/>
                  <a:ea typeface="Calibri"/>
                  <a:cs typeface="Arial"/>
                </a:rPr>
                <a:t>Preparació</a:t>
              </a:r>
              <a:endParaRPr lang="ca-ES" sz="1100" dirty="0">
                <a:effectLst/>
                <a:latin typeface="Calibri"/>
                <a:ea typeface="Calibri"/>
                <a:cs typeface="Arial"/>
              </a:endParaRPr>
            </a:p>
          </p:txBody>
        </p:sp>
        <p:sp>
          <p:nvSpPr>
            <p:cNvPr id="7" name="9 Llamada de flecha a la derecha"/>
            <p:cNvSpPr/>
            <p:nvPr/>
          </p:nvSpPr>
          <p:spPr>
            <a:xfrm>
              <a:off x="2190307" y="0"/>
              <a:ext cx="1066800" cy="657225"/>
            </a:xfrm>
            <a:prstGeom prst="rightArrowCallout">
              <a:avLst>
                <a:gd name="adj1" fmla="val 25000"/>
                <a:gd name="adj2" fmla="val 25000"/>
                <a:gd name="adj3" fmla="val 25000"/>
                <a:gd name="adj4" fmla="val 74798"/>
              </a:avLst>
            </a:prstGeom>
            <a:solidFill>
              <a:srgbClr val="4F81BD">
                <a:lumMod val="20000"/>
                <a:lumOff val="80000"/>
              </a:srgbClr>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S" sz="800" dirty="0" smtClean="0">
                  <a:effectLst/>
                  <a:latin typeface="Calibri"/>
                  <a:ea typeface="Calibri"/>
                  <a:cs typeface="Arial"/>
                </a:rPr>
                <a:t>Transparentar</a:t>
              </a:r>
              <a:endParaRPr lang="es-ES" sz="1100" dirty="0">
                <a:effectLst/>
                <a:latin typeface="Calibri"/>
                <a:ea typeface="Calibri"/>
                <a:cs typeface="Arial"/>
              </a:endParaRPr>
            </a:p>
          </p:txBody>
        </p:sp>
        <p:sp>
          <p:nvSpPr>
            <p:cNvPr id="8" name="11 Rectángulo"/>
            <p:cNvSpPr/>
            <p:nvPr/>
          </p:nvSpPr>
          <p:spPr>
            <a:xfrm>
              <a:off x="4369981" y="0"/>
              <a:ext cx="800100" cy="655628"/>
            </a:xfrm>
            <a:prstGeom prst="rect">
              <a:avLst/>
            </a:prstGeom>
            <a:solidFill>
              <a:srgbClr val="4F81BD">
                <a:lumMod val="20000"/>
                <a:lumOff val="80000"/>
              </a:srgbClr>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ca-ES" sz="800" dirty="0" smtClean="0">
                  <a:latin typeface="Calibri"/>
                  <a:ea typeface="Calibri"/>
                  <a:cs typeface="Arial"/>
                </a:rPr>
                <a:t>A</a:t>
              </a:r>
              <a:r>
                <a:rPr lang="ca-ES" sz="800" dirty="0" smtClean="0">
                  <a:effectLst/>
                  <a:latin typeface="Calibri"/>
                  <a:ea typeface="Calibri"/>
                  <a:cs typeface="Arial"/>
                </a:rPr>
                <a:t>valuació</a:t>
              </a:r>
              <a:endParaRPr lang="ca-ES" sz="1100" dirty="0">
                <a:effectLst/>
                <a:latin typeface="Calibri"/>
                <a:ea typeface="Calibri"/>
                <a:cs typeface="Arial"/>
              </a:endParaRPr>
            </a:p>
          </p:txBody>
        </p:sp>
        <p:sp>
          <p:nvSpPr>
            <p:cNvPr id="9" name="12 Rectángulo"/>
            <p:cNvSpPr/>
            <p:nvPr/>
          </p:nvSpPr>
          <p:spPr>
            <a:xfrm>
              <a:off x="0" y="808074"/>
              <a:ext cx="5168606" cy="323850"/>
            </a:xfrm>
            <a:prstGeom prst="rect">
              <a:avLst/>
            </a:prstGeom>
            <a:solidFill>
              <a:srgbClr val="4F81BD">
                <a:lumMod val="20000"/>
                <a:lumOff val="80000"/>
              </a:srgbClr>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ca-ES" sz="800" dirty="0" smtClean="0">
                  <a:effectLst/>
                  <a:latin typeface="Calibri"/>
                  <a:ea typeface="Calibri"/>
                  <a:cs typeface="Arial"/>
                </a:rPr>
                <a:t>Gestió del canvi intern</a:t>
              </a:r>
              <a:endParaRPr lang="ca-ES" sz="1100" dirty="0">
                <a:effectLst/>
                <a:latin typeface="Calibri"/>
                <a:ea typeface="Calibri"/>
                <a:cs typeface="Arial"/>
              </a:endParaRPr>
            </a:p>
          </p:txBody>
        </p:sp>
        <p:sp>
          <p:nvSpPr>
            <p:cNvPr id="10" name="4 Llamada de flecha a la derecha"/>
            <p:cNvSpPr/>
            <p:nvPr/>
          </p:nvSpPr>
          <p:spPr>
            <a:xfrm>
              <a:off x="3285460" y="0"/>
              <a:ext cx="1066800" cy="657225"/>
            </a:xfrm>
            <a:prstGeom prst="rightArrowCallout">
              <a:avLst>
                <a:gd name="adj1" fmla="val 25000"/>
                <a:gd name="adj2" fmla="val 25000"/>
                <a:gd name="adj3" fmla="val 25000"/>
                <a:gd name="adj4" fmla="val 74798"/>
              </a:avLst>
            </a:prstGeom>
            <a:solidFill>
              <a:srgbClr val="4F81BD">
                <a:lumMod val="20000"/>
                <a:lumOff val="80000"/>
              </a:srgbClr>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ca-ES" sz="800" dirty="0" smtClean="0">
                  <a:effectLst/>
                  <a:latin typeface="Calibri"/>
                  <a:ea typeface="Calibri"/>
                  <a:cs typeface="Arial"/>
                </a:rPr>
                <a:t>Difusió</a:t>
              </a:r>
              <a:endParaRPr lang="ca-ES" sz="1100" dirty="0">
                <a:effectLst/>
                <a:latin typeface="Calibri"/>
                <a:ea typeface="Calibri"/>
                <a:cs typeface="Arial"/>
              </a:endParaRPr>
            </a:p>
          </p:txBody>
        </p:sp>
      </p:gr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4660" y="6237312"/>
            <a:ext cx="1679340" cy="629086"/>
          </a:xfrm>
          <a:prstGeom prst="rect">
            <a:avLst/>
          </a:prstGeom>
        </p:spPr>
      </p:pic>
    </p:spTree>
    <p:extLst>
      <p:ext uri="{BB962C8B-B14F-4D97-AF65-F5344CB8AC3E}">
        <p14:creationId xmlns:p14="http://schemas.microsoft.com/office/powerpoint/2010/main" val="20673364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a:xfrm>
            <a:off x="107504" y="882416"/>
            <a:ext cx="8928992" cy="3698712"/>
          </a:xfrm>
          <a:prstGeom prst="rect">
            <a:avLst/>
          </a:prstGeom>
          <a:pattFill prst="pct90">
            <a:fgClr>
              <a:srgbClr val="8D1733"/>
            </a:fgClr>
            <a:bgClr>
              <a:schemeClr val="bg1"/>
            </a:bgClr>
          </a:patt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s-ES" sz="3200" b="1" dirty="0" smtClean="0">
                <a:solidFill>
                  <a:schemeClr val="bg1"/>
                </a:solidFill>
              </a:rPr>
              <a:t>Gobernanza de la información (gestión de datos)</a:t>
            </a:r>
            <a:endParaRPr lang="es-ES" sz="3200" b="1" dirty="0">
              <a:solidFill>
                <a:schemeClr val="bg1"/>
              </a:solidFill>
            </a:endParaRPr>
          </a:p>
        </p:txBody>
      </p:sp>
      <p:grpSp>
        <p:nvGrpSpPr>
          <p:cNvPr id="20" name="7 Grupo"/>
          <p:cNvGrpSpPr/>
          <p:nvPr/>
        </p:nvGrpSpPr>
        <p:grpSpPr>
          <a:xfrm>
            <a:off x="377700" y="1124744"/>
            <a:ext cx="8298756" cy="2695324"/>
            <a:chOff x="0" y="0"/>
            <a:chExt cx="5170081" cy="1131924"/>
          </a:xfrm>
          <a:solidFill>
            <a:schemeClr val="tx2">
              <a:lumMod val="20000"/>
              <a:lumOff val="80000"/>
            </a:schemeClr>
          </a:solidFill>
          <a:effectLst>
            <a:glow rad="139700">
              <a:schemeClr val="accent1">
                <a:satMod val="175000"/>
                <a:alpha val="40000"/>
              </a:schemeClr>
            </a:glow>
            <a:outerShdw blurRad="50800" dist="38100" dir="2700000" algn="tl" rotWithShape="0">
              <a:prstClr val="black">
                <a:alpha val="40000"/>
              </a:prstClr>
            </a:outerShdw>
          </a:effectLst>
        </p:grpSpPr>
        <p:sp>
          <p:nvSpPr>
            <p:cNvPr id="21" name="6 Llamada de flecha a la derecha"/>
            <p:cNvSpPr/>
            <p:nvPr/>
          </p:nvSpPr>
          <p:spPr>
            <a:xfrm>
              <a:off x="10632" y="0"/>
              <a:ext cx="1066800" cy="657225"/>
            </a:xfrm>
            <a:prstGeom prst="rightArrowCallout">
              <a:avLst>
                <a:gd name="adj1" fmla="val 25000"/>
                <a:gd name="adj2" fmla="val 25000"/>
                <a:gd name="adj3" fmla="val 25000"/>
                <a:gd name="adj4" fmla="val 74798"/>
              </a:avLst>
            </a:prstGeom>
            <a:grp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r>
                <a:rPr lang="es-ES" sz="1400" b="1" dirty="0" smtClean="0">
                  <a:solidFill>
                    <a:srgbClr val="000000"/>
                  </a:solidFill>
                  <a:effectLst/>
                  <a:latin typeface="Arial"/>
                  <a:ea typeface="Arial"/>
                </a:rPr>
                <a:t>Diagnóstico</a:t>
              </a:r>
              <a:r>
                <a:rPr lang="es-ES" sz="1400" dirty="0" smtClean="0">
                  <a:solidFill>
                    <a:srgbClr val="000000"/>
                  </a:solidFill>
                  <a:effectLst/>
                  <a:latin typeface="Arial"/>
                  <a:ea typeface="Arial"/>
                </a:rPr>
                <a:t> (organización, ciudadanía y leyes)</a:t>
              </a:r>
              <a:endParaRPr lang="es-ES" sz="1400" dirty="0">
                <a:solidFill>
                  <a:srgbClr val="000000"/>
                </a:solidFill>
                <a:effectLst/>
                <a:latin typeface="Arial"/>
                <a:ea typeface="Arial"/>
              </a:endParaRPr>
            </a:p>
          </p:txBody>
        </p:sp>
        <p:sp>
          <p:nvSpPr>
            <p:cNvPr id="22" name="21 Llamada de flecha a la derecha"/>
            <p:cNvSpPr/>
            <p:nvPr/>
          </p:nvSpPr>
          <p:spPr>
            <a:xfrm>
              <a:off x="1095153" y="0"/>
              <a:ext cx="1066800" cy="657225"/>
            </a:xfrm>
            <a:prstGeom prst="rightArrowCallout">
              <a:avLst>
                <a:gd name="adj1" fmla="val 25000"/>
                <a:gd name="adj2" fmla="val 25000"/>
                <a:gd name="adj3" fmla="val 25000"/>
                <a:gd name="adj4" fmla="val 74798"/>
              </a:avLst>
            </a:prstGeom>
            <a:grp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r>
                <a:rPr lang="es-ES" sz="1400" b="1" dirty="0" smtClean="0">
                  <a:solidFill>
                    <a:srgbClr val="000000"/>
                  </a:solidFill>
                  <a:effectLst/>
                  <a:latin typeface="Arial"/>
                  <a:ea typeface="Arial"/>
                </a:rPr>
                <a:t>Preparación</a:t>
              </a:r>
              <a:r>
                <a:rPr lang="es-ES" sz="1400" dirty="0" smtClean="0">
                  <a:solidFill>
                    <a:srgbClr val="000000"/>
                  </a:solidFill>
                  <a:effectLst/>
                  <a:latin typeface="Arial"/>
                  <a:ea typeface="Arial"/>
                </a:rPr>
                <a:t> (información y datos)</a:t>
              </a:r>
              <a:br>
                <a:rPr lang="es-ES" sz="1400" dirty="0" smtClean="0">
                  <a:solidFill>
                    <a:srgbClr val="000000"/>
                  </a:solidFill>
                  <a:effectLst/>
                  <a:latin typeface="Arial"/>
                  <a:ea typeface="Arial"/>
                </a:rPr>
              </a:br>
              <a:r>
                <a:rPr lang="es-ES" sz="1400" dirty="0" smtClean="0">
                  <a:solidFill>
                    <a:srgbClr val="000000"/>
                  </a:solidFill>
                  <a:effectLst/>
                  <a:latin typeface="Arial"/>
                  <a:ea typeface="Arial"/>
                </a:rPr>
                <a:t>(automatización)</a:t>
              </a:r>
              <a:endParaRPr lang="es-ES" sz="1400" dirty="0">
                <a:solidFill>
                  <a:srgbClr val="000000"/>
                </a:solidFill>
                <a:effectLst/>
                <a:latin typeface="Arial"/>
                <a:ea typeface="Arial"/>
              </a:endParaRPr>
            </a:p>
          </p:txBody>
        </p:sp>
        <p:sp>
          <p:nvSpPr>
            <p:cNvPr id="23" name="22 Llamada de flecha a la derecha"/>
            <p:cNvSpPr/>
            <p:nvPr/>
          </p:nvSpPr>
          <p:spPr>
            <a:xfrm>
              <a:off x="2190307" y="0"/>
              <a:ext cx="1066800" cy="657225"/>
            </a:xfrm>
            <a:prstGeom prst="rightArrowCallout">
              <a:avLst>
                <a:gd name="adj1" fmla="val 25000"/>
                <a:gd name="adj2" fmla="val 25000"/>
                <a:gd name="adj3" fmla="val 25000"/>
                <a:gd name="adj4" fmla="val 74798"/>
              </a:avLst>
            </a:prstGeom>
            <a:grp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r>
                <a:rPr lang="es-ES" sz="1400" b="1" dirty="0" smtClean="0">
                  <a:solidFill>
                    <a:srgbClr val="000000"/>
                  </a:solidFill>
                  <a:latin typeface="Arial"/>
                  <a:ea typeface="Arial"/>
                </a:rPr>
                <a:t>Apertura</a:t>
              </a:r>
              <a:endParaRPr lang="es-ES" sz="1400" b="1" dirty="0" smtClean="0">
                <a:solidFill>
                  <a:srgbClr val="000000"/>
                </a:solidFill>
                <a:effectLst/>
                <a:latin typeface="Arial"/>
                <a:ea typeface="Arial"/>
              </a:endParaRPr>
            </a:p>
            <a:p>
              <a:pPr algn="ctr">
                <a:lnSpc>
                  <a:spcPct val="115000"/>
                </a:lnSpc>
                <a:spcAft>
                  <a:spcPts val="0"/>
                </a:spcAft>
              </a:pPr>
              <a:r>
                <a:rPr lang="es-ES" sz="1400" dirty="0" smtClean="0">
                  <a:solidFill>
                    <a:srgbClr val="000000"/>
                  </a:solidFill>
                  <a:latin typeface="Arial"/>
                  <a:ea typeface="Arial"/>
                </a:rPr>
                <a:t>(publicidad activa y derecho de acceso a la información)</a:t>
              </a:r>
              <a:endParaRPr lang="es-ES" sz="1400" dirty="0">
                <a:solidFill>
                  <a:srgbClr val="000000"/>
                </a:solidFill>
                <a:effectLst/>
                <a:latin typeface="Arial"/>
                <a:ea typeface="Arial"/>
              </a:endParaRPr>
            </a:p>
          </p:txBody>
        </p:sp>
        <p:sp>
          <p:nvSpPr>
            <p:cNvPr id="24" name="11 Rectángulo"/>
            <p:cNvSpPr/>
            <p:nvPr/>
          </p:nvSpPr>
          <p:spPr>
            <a:xfrm>
              <a:off x="4369981" y="0"/>
              <a:ext cx="800100" cy="655628"/>
            </a:xfrm>
            <a:prstGeom prst="rect">
              <a:avLst/>
            </a:prstGeom>
            <a:grp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r>
                <a:rPr lang="es-ES" sz="1400" b="1" dirty="0" smtClean="0">
                  <a:solidFill>
                    <a:srgbClr val="000000"/>
                  </a:solidFill>
                  <a:effectLst/>
                  <a:latin typeface="Arial"/>
                  <a:ea typeface="Arial"/>
                </a:rPr>
                <a:t>Evaluación</a:t>
              </a:r>
              <a:r>
                <a:rPr lang="es-ES" sz="1400" dirty="0" smtClean="0">
                  <a:solidFill>
                    <a:srgbClr val="000000"/>
                  </a:solidFill>
                  <a:effectLst/>
                  <a:latin typeface="Arial"/>
                  <a:ea typeface="Arial"/>
                </a:rPr>
                <a:t> (ciudadanía)</a:t>
              </a:r>
              <a:endParaRPr lang="es-ES" sz="1400" dirty="0">
                <a:solidFill>
                  <a:srgbClr val="000000"/>
                </a:solidFill>
                <a:effectLst/>
                <a:latin typeface="Arial"/>
                <a:ea typeface="Arial"/>
              </a:endParaRPr>
            </a:p>
          </p:txBody>
        </p:sp>
        <p:sp>
          <p:nvSpPr>
            <p:cNvPr id="25" name="12 Rectángulo"/>
            <p:cNvSpPr/>
            <p:nvPr/>
          </p:nvSpPr>
          <p:spPr>
            <a:xfrm>
              <a:off x="0" y="808074"/>
              <a:ext cx="5168606" cy="323850"/>
            </a:xfrm>
            <a:prstGeom prst="rect">
              <a:avLst/>
            </a:prstGeom>
            <a:grp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r>
                <a:rPr lang="es-ES" sz="1400" b="1" dirty="0">
                  <a:solidFill>
                    <a:srgbClr val="000000"/>
                  </a:solidFill>
                  <a:effectLst/>
                  <a:latin typeface="Arial"/>
                  <a:ea typeface="Arial"/>
                </a:rPr>
                <a:t>Gestión del cambio </a:t>
              </a:r>
              <a:r>
                <a:rPr lang="es-ES" sz="1400" b="1" dirty="0" smtClean="0">
                  <a:solidFill>
                    <a:srgbClr val="000000"/>
                  </a:solidFill>
                  <a:effectLst/>
                  <a:latin typeface="Arial"/>
                  <a:ea typeface="Arial"/>
                </a:rPr>
                <a:t>interno </a:t>
              </a:r>
              <a:r>
                <a:rPr lang="es-ES" sz="1400" dirty="0" smtClean="0">
                  <a:solidFill>
                    <a:srgbClr val="000000"/>
                  </a:solidFill>
                  <a:effectLst/>
                  <a:latin typeface="Arial"/>
                  <a:ea typeface="Arial"/>
                </a:rPr>
                <a:t/>
              </a:r>
              <a:br>
                <a:rPr lang="es-ES" sz="1400" dirty="0" smtClean="0">
                  <a:solidFill>
                    <a:srgbClr val="000000"/>
                  </a:solidFill>
                  <a:effectLst/>
                  <a:latin typeface="Arial"/>
                  <a:ea typeface="Arial"/>
                </a:rPr>
              </a:br>
              <a:r>
                <a:rPr lang="es-ES" sz="1400" dirty="0" smtClean="0">
                  <a:solidFill>
                    <a:srgbClr val="000000"/>
                  </a:solidFill>
                  <a:effectLst/>
                  <a:latin typeface="Arial"/>
                  <a:ea typeface="Arial"/>
                </a:rPr>
                <a:t>(en la propia organización)</a:t>
              </a:r>
              <a:endParaRPr lang="es-ES" sz="1400" dirty="0">
                <a:solidFill>
                  <a:srgbClr val="000000"/>
                </a:solidFill>
                <a:effectLst/>
                <a:latin typeface="Arial"/>
                <a:ea typeface="Arial"/>
              </a:endParaRPr>
            </a:p>
          </p:txBody>
        </p:sp>
        <p:sp>
          <p:nvSpPr>
            <p:cNvPr id="26" name="4 Llamada de flecha a la derecha"/>
            <p:cNvSpPr/>
            <p:nvPr/>
          </p:nvSpPr>
          <p:spPr>
            <a:xfrm>
              <a:off x="3285460" y="0"/>
              <a:ext cx="1066800" cy="657225"/>
            </a:xfrm>
            <a:prstGeom prst="rightArrowCallout">
              <a:avLst>
                <a:gd name="adj1" fmla="val 25000"/>
                <a:gd name="adj2" fmla="val 25000"/>
                <a:gd name="adj3" fmla="val 25000"/>
                <a:gd name="adj4" fmla="val 74798"/>
              </a:avLst>
            </a:prstGeom>
            <a:grp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r>
                <a:rPr lang="es-ES" sz="1400" b="1" dirty="0" smtClean="0">
                  <a:solidFill>
                    <a:srgbClr val="000000"/>
                  </a:solidFill>
                  <a:effectLst/>
                  <a:latin typeface="Arial"/>
                  <a:ea typeface="Arial"/>
                </a:rPr>
                <a:t>Difusión</a:t>
              </a:r>
            </a:p>
            <a:p>
              <a:pPr algn="ctr">
                <a:lnSpc>
                  <a:spcPct val="115000"/>
                </a:lnSpc>
                <a:spcAft>
                  <a:spcPts val="0"/>
                </a:spcAft>
              </a:pPr>
              <a:r>
                <a:rPr lang="es-ES" sz="1400" dirty="0" smtClean="0">
                  <a:solidFill>
                    <a:srgbClr val="000000"/>
                  </a:solidFill>
                  <a:latin typeface="Arial"/>
                  <a:ea typeface="Arial"/>
                </a:rPr>
                <a:t>(pedagogía)</a:t>
              </a:r>
              <a:endParaRPr lang="es-ES" sz="1400" dirty="0">
                <a:solidFill>
                  <a:srgbClr val="000000"/>
                </a:solidFill>
                <a:effectLst/>
                <a:latin typeface="Arial"/>
                <a:ea typeface="Arial"/>
              </a:endParaRPr>
            </a:p>
          </p:txBody>
        </p:sp>
      </p:grpSp>
      <p:pic>
        <p:nvPicPr>
          <p:cNvPr id="27" name="2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4660" y="6237312"/>
            <a:ext cx="1679340" cy="629086"/>
          </a:xfrm>
          <a:prstGeom prst="rect">
            <a:avLst/>
          </a:prstGeom>
        </p:spPr>
      </p:pic>
    </p:spTree>
    <p:extLst>
      <p:ext uri="{BB962C8B-B14F-4D97-AF65-F5344CB8AC3E}">
        <p14:creationId xmlns:p14="http://schemas.microsoft.com/office/powerpoint/2010/main" val="31640670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QuadreDeText 9"/>
          <p:cNvSpPr txBox="1"/>
          <p:nvPr/>
        </p:nvSpPr>
        <p:spPr>
          <a:xfrm>
            <a:off x="0" y="836712"/>
            <a:ext cx="8748464" cy="3785652"/>
          </a:xfrm>
          <a:prstGeom prst="rect">
            <a:avLst/>
          </a:prstGeom>
          <a:solidFill>
            <a:schemeClr val="bg1">
              <a:alpha val="75000"/>
            </a:schemeClr>
          </a:solidFill>
        </p:spPr>
        <p:txBody>
          <a:bodyPr wrap="square" rtlCol="0">
            <a:spAutoFit/>
          </a:bodyPr>
          <a:lstStyle/>
          <a:p>
            <a:pPr marL="1084263">
              <a:tabLst>
                <a:tab pos="8158163" algn="l"/>
                <a:tab pos="8699500" algn="l"/>
              </a:tabLst>
            </a:pPr>
            <a:r>
              <a:rPr lang="ca-ES" sz="6000" b="1" noProof="1" smtClean="0"/>
              <a:t>#3A: Abrir una Admin provoca que afloren las </a:t>
            </a:r>
            <a:r>
              <a:rPr lang="ca-ES" sz="6000" b="1" u="sng" noProof="1" smtClean="0"/>
              <a:t>miserias</a:t>
            </a:r>
            <a:r>
              <a:rPr lang="ca-ES" sz="6000" b="1" noProof="1" smtClean="0"/>
              <a:t> internas en la gestión de la info.</a:t>
            </a:r>
            <a:endParaRPr lang="ca-ES" sz="2400" noProof="1" smtClean="0"/>
          </a:p>
        </p:txBody>
      </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4660" y="6237312"/>
            <a:ext cx="1679340" cy="629086"/>
          </a:xfrm>
          <a:prstGeom prst="rect">
            <a:avLst/>
          </a:prstGeom>
        </p:spPr>
      </p:pic>
    </p:spTree>
    <p:extLst>
      <p:ext uri="{BB962C8B-B14F-4D97-AF65-F5344CB8AC3E}">
        <p14:creationId xmlns:p14="http://schemas.microsoft.com/office/powerpoint/2010/main" val="32170429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QuadreDeText 9"/>
          <p:cNvSpPr txBox="1"/>
          <p:nvPr/>
        </p:nvSpPr>
        <p:spPr>
          <a:xfrm>
            <a:off x="0" y="836712"/>
            <a:ext cx="8748464" cy="5632311"/>
          </a:xfrm>
          <a:prstGeom prst="rect">
            <a:avLst/>
          </a:prstGeom>
          <a:solidFill>
            <a:schemeClr val="bg1">
              <a:alpha val="75000"/>
            </a:schemeClr>
          </a:solidFill>
        </p:spPr>
        <p:txBody>
          <a:bodyPr wrap="square" rtlCol="0">
            <a:spAutoFit/>
          </a:bodyPr>
          <a:lstStyle/>
          <a:p>
            <a:pPr marL="1084263">
              <a:tabLst>
                <a:tab pos="8158163" algn="l"/>
                <a:tab pos="8699500" algn="l"/>
              </a:tabLst>
            </a:pPr>
            <a:r>
              <a:rPr lang="ca-ES" sz="6000" b="1" noProof="1" smtClean="0"/>
              <a:t>#3B: Sin una buena gestión de la información transparentar una Admin es caro </a:t>
            </a:r>
            <a:r>
              <a:rPr lang="ca-ES" sz="6000" b="1" noProof="1"/>
              <a:t>y</a:t>
            </a:r>
            <a:r>
              <a:rPr lang="ca-ES" sz="6000" b="1" noProof="1" smtClean="0"/>
              <a:t> </a:t>
            </a:r>
            <a:r>
              <a:rPr lang="ca-ES" sz="6000" b="1" u="sng" noProof="1" smtClean="0"/>
              <a:t>insostenible</a:t>
            </a:r>
            <a:r>
              <a:rPr lang="ca-ES" sz="6000" b="1" noProof="1" smtClean="0"/>
              <a:t>.</a:t>
            </a:r>
            <a:endParaRPr lang="ca-ES" sz="2400" noProof="1" smtClean="0"/>
          </a:p>
        </p:txBody>
      </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4660" y="6237312"/>
            <a:ext cx="1679340" cy="629086"/>
          </a:xfrm>
          <a:prstGeom prst="rect">
            <a:avLst/>
          </a:prstGeom>
        </p:spPr>
      </p:pic>
    </p:spTree>
    <p:extLst>
      <p:ext uri="{BB962C8B-B14F-4D97-AF65-F5344CB8AC3E}">
        <p14:creationId xmlns:p14="http://schemas.microsoft.com/office/powerpoint/2010/main" val="28539828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2 CuadroTexto"/>
          <p:cNvSpPr txBox="1"/>
          <p:nvPr/>
        </p:nvSpPr>
        <p:spPr>
          <a:xfrm>
            <a:off x="6012160" y="5543654"/>
            <a:ext cx="3168352" cy="261610"/>
          </a:xfrm>
          <a:prstGeom prst="rect">
            <a:avLst/>
          </a:prstGeom>
          <a:solidFill>
            <a:schemeClr val="bg1">
              <a:alpha val="50000"/>
            </a:schemeClr>
          </a:solidFill>
        </p:spPr>
        <p:txBody>
          <a:bodyPr vert="horz" wrap="square" rtlCol="0">
            <a:spAutoFit/>
          </a:bodyPr>
          <a:lstStyle/>
          <a:p>
            <a:pPr algn="r"/>
            <a:r>
              <a:rPr lang="ca-ES" sz="1100" dirty="0">
                <a:solidFill>
                  <a:prstClr val="black"/>
                </a:solidFill>
                <a:hlinkClick r:id="rId2"/>
              </a:rPr>
              <a:t>http://www.zaragoza.es/ciudad/risp</a:t>
            </a:r>
            <a:r>
              <a:rPr lang="ca-ES" sz="1100" dirty="0" smtClean="0">
                <a:solidFill>
                  <a:prstClr val="black"/>
                </a:solidFill>
                <a:hlinkClick r:id="rId2"/>
              </a:rPr>
              <a:t>/</a:t>
            </a:r>
            <a:r>
              <a:rPr lang="ca-ES" sz="1100" dirty="0" smtClean="0">
                <a:solidFill>
                  <a:prstClr val="black"/>
                </a:solidFill>
              </a:rPr>
              <a:t>      </a:t>
            </a:r>
            <a:endParaRPr lang="ca-ES" sz="1100" dirty="0">
              <a:solidFill>
                <a:prstClr val="black"/>
              </a:solidFill>
            </a:endParaRPr>
          </a:p>
        </p:txBody>
      </p:sp>
      <p:sp>
        <p:nvSpPr>
          <p:cNvPr id="8" name="7 CuadroTexto"/>
          <p:cNvSpPr txBox="1"/>
          <p:nvPr/>
        </p:nvSpPr>
        <p:spPr>
          <a:xfrm>
            <a:off x="500034" y="908720"/>
            <a:ext cx="8143932" cy="4708981"/>
          </a:xfrm>
          <a:prstGeom prst="rect">
            <a:avLst/>
          </a:prstGeom>
          <a:solidFill>
            <a:schemeClr val="bg1">
              <a:alpha val="65000"/>
            </a:schemeClr>
          </a:solidFill>
        </p:spPr>
        <p:txBody>
          <a:bodyPr wrap="square" rtlCol="0">
            <a:spAutoFit/>
          </a:bodyPr>
          <a:lstStyle/>
          <a:p>
            <a:pPr algn="ctr"/>
            <a:endParaRPr lang="es-ES" sz="2000" b="1" i="1" dirty="0" smtClean="0">
              <a:solidFill>
                <a:prstClr val="black"/>
              </a:solidFill>
            </a:endParaRPr>
          </a:p>
          <a:p>
            <a:pPr algn="ctr"/>
            <a:r>
              <a:rPr lang="es-ES" sz="2000" b="1" i="1" dirty="0" smtClean="0">
                <a:solidFill>
                  <a:prstClr val="black"/>
                </a:solidFill>
              </a:rPr>
              <a:t>”</a:t>
            </a:r>
            <a:r>
              <a:rPr lang="es-ES" sz="2000" b="1" i="1" dirty="0">
                <a:solidFill>
                  <a:prstClr val="black"/>
                </a:solidFill>
              </a:rPr>
              <a:t>Dato único / dato compartido / dato accesible / dato abierto / </a:t>
            </a:r>
            <a:br>
              <a:rPr lang="es-ES" sz="2000" b="1" i="1" dirty="0">
                <a:solidFill>
                  <a:prstClr val="black"/>
                </a:solidFill>
              </a:rPr>
            </a:br>
            <a:r>
              <a:rPr lang="es-ES" sz="2000" b="1" i="1" dirty="0">
                <a:solidFill>
                  <a:prstClr val="black"/>
                </a:solidFill>
              </a:rPr>
              <a:t>dato </a:t>
            </a:r>
            <a:r>
              <a:rPr lang="es-ES" sz="2000" b="1" i="1" dirty="0" err="1">
                <a:solidFill>
                  <a:prstClr val="black"/>
                </a:solidFill>
              </a:rPr>
              <a:t>georreferenciado</a:t>
            </a:r>
            <a:r>
              <a:rPr lang="es-ES" sz="2000" b="1" i="1" dirty="0">
                <a:solidFill>
                  <a:prstClr val="black"/>
                </a:solidFill>
              </a:rPr>
              <a:t> / dato descrito semánticamente.”</a:t>
            </a:r>
            <a:endParaRPr lang="ca-ES" sz="2000" b="1" dirty="0">
              <a:solidFill>
                <a:prstClr val="black"/>
              </a:solidFill>
            </a:endParaRPr>
          </a:p>
          <a:p>
            <a:endParaRPr lang="es-ES" sz="2000" dirty="0" smtClean="0">
              <a:solidFill>
                <a:prstClr val="black"/>
              </a:solidFill>
            </a:endParaRPr>
          </a:p>
          <a:p>
            <a:pPr marL="342900" indent="-342900">
              <a:buFont typeface="Arial" pitchFamily="34" charset="0"/>
              <a:buChar char="•"/>
            </a:pPr>
            <a:r>
              <a:rPr lang="es-ES" sz="2000" dirty="0" smtClean="0">
                <a:solidFill>
                  <a:prstClr val="black"/>
                </a:solidFill>
              </a:rPr>
              <a:t>El </a:t>
            </a:r>
            <a:r>
              <a:rPr lang="es-ES" sz="2000" dirty="0">
                <a:solidFill>
                  <a:prstClr val="black"/>
                </a:solidFill>
              </a:rPr>
              <a:t>dato es único, lo mejor es ir siempre a la fuente de los datos, no tener </a:t>
            </a:r>
            <a:r>
              <a:rPr lang="es-ES" sz="2000" dirty="0" smtClean="0">
                <a:solidFill>
                  <a:prstClr val="black"/>
                </a:solidFill>
              </a:rPr>
              <a:t> </a:t>
            </a:r>
            <a:r>
              <a:rPr lang="es-ES" sz="2000" dirty="0">
                <a:solidFill>
                  <a:prstClr val="black"/>
                </a:solidFill>
              </a:rPr>
              <a:t>copias intermedias.</a:t>
            </a:r>
            <a:endParaRPr lang="ca-ES" sz="2000" dirty="0">
              <a:solidFill>
                <a:prstClr val="black"/>
              </a:solidFill>
            </a:endParaRPr>
          </a:p>
          <a:p>
            <a:pPr marL="342900" indent="-342900">
              <a:buFont typeface="Arial" pitchFamily="34" charset="0"/>
              <a:buChar char="•"/>
            </a:pPr>
            <a:r>
              <a:rPr lang="es-ES" sz="2000" dirty="0">
                <a:solidFill>
                  <a:prstClr val="black"/>
                </a:solidFill>
              </a:rPr>
              <a:t>El dato hay que compartirlo (internamente y externamente: dato abierto), compartiendo es cuando multiplicamos su valor.</a:t>
            </a:r>
            <a:endParaRPr lang="ca-ES" sz="2000" dirty="0">
              <a:solidFill>
                <a:prstClr val="black"/>
              </a:solidFill>
            </a:endParaRPr>
          </a:p>
          <a:p>
            <a:pPr marL="342900" indent="-342900">
              <a:buFont typeface="Arial" pitchFamily="34" charset="0"/>
              <a:buChar char="•"/>
            </a:pPr>
            <a:r>
              <a:rPr lang="es-ES" sz="2000" dirty="0">
                <a:solidFill>
                  <a:prstClr val="black"/>
                </a:solidFill>
              </a:rPr>
              <a:t>Para poder compartir el dato tiene que estar accesible (de forma fácil y estable a lo largo del tiempo).</a:t>
            </a:r>
            <a:endParaRPr lang="ca-ES" sz="2000" dirty="0">
              <a:solidFill>
                <a:prstClr val="black"/>
              </a:solidFill>
            </a:endParaRPr>
          </a:p>
          <a:p>
            <a:pPr marL="342900" indent="-342900">
              <a:buFont typeface="Arial" pitchFamily="34" charset="0"/>
              <a:buChar char="•"/>
            </a:pPr>
            <a:r>
              <a:rPr lang="es-ES" sz="2000" dirty="0">
                <a:solidFill>
                  <a:prstClr val="black"/>
                </a:solidFill>
              </a:rPr>
              <a:t>La inmensa mayoría (por no decir todos) de los datos tienen la capacidad de estar </a:t>
            </a:r>
            <a:r>
              <a:rPr lang="es-ES" sz="2000" dirty="0" err="1">
                <a:solidFill>
                  <a:prstClr val="black"/>
                </a:solidFill>
              </a:rPr>
              <a:t>georreferenciados</a:t>
            </a:r>
            <a:r>
              <a:rPr lang="es-ES" sz="2000" dirty="0">
                <a:solidFill>
                  <a:prstClr val="black"/>
                </a:solidFill>
              </a:rPr>
              <a:t>. Actualmente ya no se entiende un dato sin esta característica.</a:t>
            </a:r>
            <a:endParaRPr lang="ca-ES" sz="2000" dirty="0">
              <a:solidFill>
                <a:prstClr val="black"/>
              </a:solidFill>
            </a:endParaRPr>
          </a:p>
          <a:p>
            <a:pPr marL="342900" indent="-342900">
              <a:buFont typeface="Arial" pitchFamily="34" charset="0"/>
              <a:buChar char="•"/>
            </a:pPr>
            <a:r>
              <a:rPr lang="es-ES" sz="2000" dirty="0">
                <a:solidFill>
                  <a:prstClr val="black"/>
                </a:solidFill>
              </a:rPr>
              <a:t>El dato tiene que ir acompañado de sus metadatos que le describen semánticamente</a:t>
            </a:r>
            <a:r>
              <a:rPr lang="es-ES" sz="2000" dirty="0" smtClean="0">
                <a:solidFill>
                  <a:prstClr val="black"/>
                </a:solidFill>
              </a:rPr>
              <a:t>.</a:t>
            </a:r>
            <a:endParaRPr lang="ca-ES" sz="2000" b="1" dirty="0" smtClean="0">
              <a:solidFill>
                <a:srgbClr val="FF0000"/>
              </a:solidFill>
              <a:latin typeface="Georgia" pitchFamily="18" charset="0"/>
            </a:endParaRP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935" r="13793"/>
          <a:stretch/>
        </p:blipFill>
        <p:spPr bwMode="auto">
          <a:xfrm>
            <a:off x="0" y="2"/>
            <a:ext cx="9180512" cy="7047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CuadroTexto"/>
          <p:cNvSpPr txBox="1"/>
          <p:nvPr/>
        </p:nvSpPr>
        <p:spPr>
          <a:xfrm>
            <a:off x="652434" y="1061120"/>
            <a:ext cx="8143932" cy="4708981"/>
          </a:xfrm>
          <a:prstGeom prst="rect">
            <a:avLst/>
          </a:prstGeom>
          <a:solidFill>
            <a:schemeClr val="bg1">
              <a:alpha val="85000"/>
            </a:schemeClr>
          </a:solidFill>
        </p:spPr>
        <p:txBody>
          <a:bodyPr wrap="square" rtlCol="0">
            <a:spAutoFit/>
          </a:bodyPr>
          <a:lstStyle/>
          <a:p>
            <a:pPr algn="ctr"/>
            <a:endParaRPr lang="es-ES" sz="2000" b="1" i="1" dirty="0" smtClean="0">
              <a:solidFill>
                <a:prstClr val="black"/>
              </a:solidFill>
            </a:endParaRPr>
          </a:p>
          <a:p>
            <a:pPr algn="ctr"/>
            <a:r>
              <a:rPr lang="es-ES" sz="2000" b="1" i="1" dirty="0" smtClean="0">
                <a:solidFill>
                  <a:prstClr val="black"/>
                </a:solidFill>
              </a:rPr>
              <a:t>”</a:t>
            </a:r>
            <a:r>
              <a:rPr lang="es-ES" sz="2000" b="1" i="1" dirty="0">
                <a:solidFill>
                  <a:prstClr val="black"/>
                </a:solidFill>
              </a:rPr>
              <a:t>Dato único / dato compartido / dato accesible / dato abierto / </a:t>
            </a:r>
            <a:br>
              <a:rPr lang="es-ES" sz="2000" b="1" i="1" dirty="0">
                <a:solidFill>
                  <a:prstClr val="black"/>
                </a:solidFill>
              </a:rPr>
            </a:br>
            <a:r>
              <a:rPr lang="es-ES" sz="2000" b="1" i="1" dirty="0">
                <a:solidFill>
                  <a:prstClr val="black"/>
                </a:solidFill>
              </a:rPr>
              <a:t>dato </a:t>
            </a:r>
            <a:r>
              <a:rPr lang="es-ES" sz="2000" b="1" i="1" dirty="0" err="1">
                <a:solidFill>
                  <a:prstClr val="black"/>
                </a:solidFill>
              </a:rPr>
              <a:t>georreferenciado</a:t>
            </a:r>
            <a:r>
              <a:rPr lang="es-ES" sz="2000" b="1" i="1" dirty="0">
                <a:solidFill>
                  <a:prstClr val="black"/>
                </a:solidFill>
              </a:rPr>
              <a:t> / dato descrito semánticamente.”</a:t>
            </a:r>
            <a:endParaRPr lang="ca-ES" sz="2000" b="1" dirty="0">
              <a:solidFill>
                <a:prstClr val="black"/>
              </a:solidFill>
            </a:endParaRPr>
          </a:p>
          <a:p>
            <a:endParaRPr lang="es-ES" sz="2000" dirty="0" smtClean="0">
              <a:solidFill>
                <a:prstClr val="black"/>
              </a:solidFill>
            </a:endParaRPr>
          </a:p>
          <a:p>
            <a:pPr marL="342900" indent="-342900">
              <a:buFont typeface="Arial" pitchFamily="34" charset="0"/>
              <a:buChar char="•"/>
            </a:pPr>
            <a:r>
              <a:rPr lang="es-ES" sz="2000" dirty="0" smtClean="0">
                <a:solidFill>
                  <a:prstClr val="black"/>
                </a:solidFill>
              </a:rPr>
              <a:t>El </a:t>
            </a:r>
            <a:r>
              <a:rPr lang="es-ES" sz="2000" dirty="0">
                <a:solidFill>
                  <a:prstClr val="black"/>
                </a:solidFill>
              </a:rPr>
              <a:t>dato es único, lo mejor es ir siempre a la fuente de los datos, no tener </a:t>
            </a:r>
            <a:r>
              <a:rPr lang="es-ES" sz="2000" dirty="0" smtClean="0">
                <a:solidFill>
                  <a:prstClr val="black"/>
                </a:solidFill>
              </a:rPr>
              <a:t> </a:t>
            </a:r>
            <a:r>
              <a:rPr lang="es-ES" sz="2000" dirty="0">
                <a:solidFill>
                  <a:prstClr val="black"/>
                </a:solidFill>
              </a:rPr>
              <a:t>copias intermedias.</a:t>
            </a:r>
            <a:endParaRPr lang="ca-ES" sz="2000" dirty="0">
              <a:solidFill>
                <a:prstClr val="black"/>
              </a:solidFill>
            </a:endParaRPr>
          </a:p>
          <a:p>
            <a:pPr marL="342900" indent="-342900">
              <a:buFont typeface="Arial" pitchFamily="34" charset="0"/>
              <a:buChar char="•"/>
            </a:pPr>
            <a:r>
              <a:rPr lang="es-ES" sz="2000" dirty="0">
                <a:solidFill>
                  <a:prstClr val="black"/>
                </a:solidFill>
              </a:rPr>
              <a:t>El dato hay que compartirlo (internamente y externamente: dato abierto), compartiendo es cuando multiplicamos su valor.</a:t>
            </a:r>
            <a:endParaRPr lang="ca-ES" sz="2000" dirty="0">
              <a:solidFill>
                <a:prstClr val="black"/>
              </a:solidFill>
            </a:endParaRPr>
          </a:p>
          <a:p>
            <a:pPr marL="342900" indent="-342900">
              <a:buFont typeface="Arial" pitchFamily="34" charset="0"/>
              <a:buChar char="•"/>
            </a:pPr>
            <a:r>
              <a:rPr lang="es-ES" sz="2000" dirty="0">
                <a:solidFill>
                  <a:prstClr val="black"/>
                </a:solidFill>
              </a:rPr>
              <a:t>Para poder compartir el dato tiene que estar accesible (de forma fácil y estable a lo largo del tiempo).</a:t>
            </a:r>
            <a:endParaRPr lang="ca-ES" sz="2000" dirty="0">
              <a:solidFill>
                <a:prstClr val="black"/>
              </a:solidFill>
            </a:endParaRPr>
          </a:p>
          <a:p>
            <a:pPr marL="342900" indent="-342900">
              <a:buFont typeface="Arial" pitchFamily="34" charset="0"/>
              <a:buChar char="•"/>
            </a:pPr>
            <a:r>
              <a:rPr lang="es-ES" sz="2000" dirty="0">
                <a:solidFill>
                  <a:prstClr val="black"/>
                </a:solidFill>
              </a:rPr>
              <a:t>La inmensa mayoría (por no decir todos) de los datos tienen la capacidad de estar </a:t>
            </a:r>
            <a:r>
              <a:rPr lang="es-ES" sz="2000" dirty="0" err="1">
                <a:solidFill>
                  <a:prstClr val="black"/>
                </a:solidFill>
              </a:rPr>
              <a:t>georreferenciados</a:t>
            </a:r>
            <a:r>
              <a:rPr lang="es-ES" sz="2000" dirty="0">
                <a:solidFill>
                  <a:prstClr val="black"/>
                </a:solidFill>
              </a:rPr>
              <a:t>. Actualmente ya no se entiende un dato sin esta característica.</a:t>
            </a:r>
            <a:endParaRPr lang="ca-ES" sz="2000" dirty="0">
              <a:solidFill>
                <a:prstClr val="black"/>
              </a:solidFill>
            </a:endParaRPr>
          </a:p>
          <a:p>
            <a:pPr marL="342900" indent="-342900">
              <a:buFont typeface="Arial" pitchFamily="34" charset="0"/>
              <a:buChar char="•"/>
            </a:pPr>
            <a:r>
              <a:rPr lang="es-ES" sz="2000" dirty="0">
                <a:solidFill>
                  <a:prstClr val="black"/>
                </a:solidFill>
              </a:rPr>
              <a:t>El dato tiene que ir acompañado de sus metadatos que le describen semánticamente</a:t>
            </a:r>
            <a:r>
              <a:rPr lang="es-ES" sz="2000" dirty="0" smtClean="0">
                <a:solidFill>
                  <a:prstClr val="black"/>
                </a:solidFill>
              </a:rPr>
              <a:t>.</a:t>
            </a:r>
            <a:endParaRPr lang="ca-ES" sz="2000" b="1" dirty="0" smtClean="0">
              <a:solidFill>
                <a:srgbClr val="FF0000"/>
              </a:solidFill>
              <a:latin typeface="Georgia" pitchFamily="18" charset="0"/>
            </a:endParaRPr>
          </a:p>
        </p:txBody>
      </p:sp>
    </p:spTree>
    <p:extLst>
      <p:ext uri="{BB962C8B-B14F-4D97-AF65-F5344CB8AC3E}">
        <p14:creationId xmlns:p14="http://schemas.microsoft.com/office/powerpoint/2010/main" val="42111705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QuadreDeText 9"/>
          <p:cNvSpPr txBox="1"/>
          <p:nvPr/>
        </p:nvSpPr>
        <p:spPr>
          <a:xfrm>
            <a:off x="0" y="836712"/>
            <a:ext cx="8748464" cy="4708981"/>
          </a:xfrm>
          <a:prstGeom prst="rect">
            <a:avLst/>
          </a:prstGeom>
          <a:solidFill>
            <a:schemeClr val="bg1">
              <a:alpha val="75000"/>
            </a:schemeClr>
          </a:solidFill>
        </p:spPr>
        <p:txBody>
          <a:bodyPr wrap="square" rtlCol="0">
            <a:spAutoFit/>
          </a:bodyPr>
          <a:lstStyle/>
          <a:p>
            <a:pPr marL="1084263">
              <a:tabLst>
                <a:tab pos="8158163" algn="l"/>
                <a:tab pos="8699500" algn="l"/>
              </a:tabLst>
            </a:pPr>
            <a:r>
              <a:rPr lang="ca-ES" sz="6000" b="1" noProof="1" smtClean="0"/>
              <a:t>#4: </a:t>
            </a:r>
            <a:r>
              <a:rPr lang="es-ES" sz="6000" b="1" noProof="1"/>
              <a:t>Sin implicar a los funcionarios, transparentar </a:t>
            </a:r>
            <a:br>
              <a:rPr lang="es-ES" sz="6000" b="1" noProof="1"/>
            </a:br>
            <a:r>
              <a:rPr lang="es-ES" sz="6000" b="1" noProof="1"/>
              <a:t>una Administración es </a:t>
            </a:r>
            <a:r>
              <a:rPr lang="es-ES" sz="6000" b="1" u="sng" noProof="1"/>
              <a:t>imposible</a:t>
            </a:r>
            <a:r>
              <a:rPr lang="es-ES" sz="6000" b="1" noProof="1"/>
              <a:t> (y estúpido)</a:t>
            </a:r>
            <a:r>
              <a:rPr lang="ca-ES" sz="6000" b="1" noProof="1" smtClean="0"/>
              <a:t>.</a:t>
            </a:r>
            <a:endParaRPr lang="ca-ES" sz="2400" noProof="1" smtClean="0"/>
          </a:p>
        </p:txBody>
      </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4660" y="6237312"/>
            <a:ext cx="1679340" cy="629086"/>
          </a:xfrm>
          <a:prstGeom prst="rect">
            <a:avLst/>
          </a:prstGeom>
        </p:spPr>
      </p:pic>
    </p:spTree>
    <p:extLst>
      <p:ext uri="{BB962C8B-B14F-4D97-AF65-F5344CB8AC3E}">
        <p14:creationId xmlns:p14="http://schemas.microsoft.com/office/powerpoint/2010/main" val="10913267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294456"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37100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QuadreDeText 9"/>
          <p:cNvSpPr txBox="1"/>
          <p:nvPr/>
        </p:nvSpPr>
        <p:spPr>
          <a:xfrm>
            <a:off x="0" y="2348880"/>
            <a:ext cx="8748464" cy="1446550"/>
          </a:xfrm>
          <a:prstGeom prst="rect">
            <a:avLst/>
          </a:prstGeom>
          <a:solidFill>
            <a:schemeClr val="bg1">
              <a:alpha val="75000"/>
            </a:schemeClr>
          </a:solidFill>
        </p:spPr>
        <p:txBody>
          <a:bodyPr wrap="square" rtlCol="0">
            <a:spAutoFit/>
          </a:bodyPr>
          <a:lstStyle/>
          <a:p>
            <a:pPr marL="1084263">
              <a:tabLst>
                <a:tab pos="8158163" algn="l"/>
                <a:tab pos="8699500" algn="l"/>
              </a:tabLst>
            </a:pPr>
            <a:r>
              <a:rPr lang="es-ES" sz="8800" b="1" noProof="1" smtClean="0"/>
              <a:t>¡¡Formación!!</a:t>
            </a:r>
            <a:endParaRPr lang="ca-ES" sz="8800" noProof="1" smtClean="0"/>
          </a:p>
        </p:txBody>
      </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4660" y="6237312"/>
            <a:ext cx="1679340" cy="629086"/>
          </a:xfrm>
          <a:prstGeom prst="rect">
            <a:avLst/>
          </a:prstGeom>
        </p:spPr>
      </p:pic>
    </p:spTree>
    <p:extLst>
      <p:ext uri="{BB962C8B-B14F-4D97-AF65-F5344CB8AC3E}">
        <p14:creationId xmlns:p14="http://schemas.microsoft.com/office/powerpoint/2010/main" val="16881119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QuadreDeText 9"/>
          <p:cNvSpPr txBox="1"/>
          <p:nvPr/>
        </p:nvSpPr>
        <p:spPr>
          <a:xfrm>
            <a:off x="0" y="836712"/>
            <a:ext cx="8748464" cy="4708981"/>
          </a:xfrm>
          <a:prstGeom prst="rect">
            <a:avLst/>
          </a:prstGeom>
          <a:solidFill>
            <a:schemeClr val="bg1">
              <a:alpha val="75000"/>
            </a:schemeClr>
          </a:solidFill>
        </p:spPr>
        <p:txBody>
          <a:bodyPr wrap="square" rtlCol="0">
            <a:spAutoFit/>
          </a:bodyPr>
          <a:lstStyle/>
          <a:p>
            <a:pPr marL="1084263">
              <a:tabLst>
                <a:tab pos="8158163" algn="l"/>
                <a:tab pos="8699500" algn="l"/>
              </a:tabLst>
            </a:pPr>
            <a:r>
              <a:rPr lang="ca-ES" sz="6000" b="1" noProof="1" smtClean="0"/>
              <a:t>#5: </a:t>
            </a:r>
            <a:r>
              <a:rPr lang="es-ES" sz="6000" b="1" noProof="1"/>
              <a:t>Transparentar una </a:t>
            </a:r>
            <a:r>
              <a:rPr lang="es-ES" sz="6000" b="1" noProof="1" smtClean="0"/>
              <a:t>Admin </a:t>
            </a:r>
            <a:r>
              <a:rPr lang="es-ES" sz="6000" b="1" noProof="1"/>
              <a:t>es </a:t>
            </a:r>
            <a:r>
              <a:rPr lang="es-ES" sz="6000" b="1" noProof="1" smtClean="0"/>
              <a:t>sobretodo </a:t>
            </a:r>
            <a:r>
              <a:rPr lang="es-ES" sz="6000" b="1" noProof="1"/>
              <a:t>una cuestión </a:t>
            </a:r>
            <a:br>
              <a:rPr lang="es-ES" sz="6000" b="1" noProof="1"/>
            </a:br>
            <a:r>
              <a:rPr lang="es-ES" sz="6000" b="1" noProof="1"/>
              <a:t>de </a:t>
            </a:r>
            <a:r>
              <a:rPr lang="es-ES" sz="6000" b="1" u="sng" noProof="1" smtClean="0"/>
              <a:t>organización</a:t>
            </a:r>
            <a:r>
              <a:rPr lang="es-ES" sz="6000" b="1" noProof="1" smtClean="0"/>
              <a:t>, no </a:t>
            </a:r>
            <a:r>
              <a:rPr lang="es-ES" sz="6000" b="1" noProof="1"/>
              <a:t>un problema técnico</a:t>
            </a:r>
            <a:r>
              <a:rPr lang="ca-ES" sz="6000" b="1" noProof="1" smtClean="0"/>
              <a:t>.</a:t>
            </a:r>
            <a:endParaRPr lang="ca-ES" sz="2400" noProof="1" smtClean="0"/>
          </a:p>
        </p:txBody>
      </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4660" y="6237312"/>
            <a:ext cx="1679340" cy="629086"/>
          </a:xfrm>
          <a:prstGeom prst="rect">
            <a:avLst/>
          </a:prstGeom>
        </p:spPr>
      </p:pic>
    </p:spTree>
    <p:extLst>
      <p:ext uri="{BB962C8B-B14F-4D97-AF65-F5344CB8AC3E}">
        <p14:creationId xmlns:p14="http://schemas.microsoft.com/office/powerpoint/2010/main" val="18876656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576" y="0"/>
            <a:ext cx="977700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2411760" y="-99392"/>
            <a:ext cx="2160240" cy="695739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6948264" y="-49696"/>
            <a:ext cx="4824536" cy="695739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p:cNvSpPr/>
          <p:nvPr/>
        </p:nvSpPr>
        <p:spPr>
          <a:xfrm>
            <a:off x="4572000" y="4869160"/>
            <a:ext cx="2376264" cy="204692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4572000" y="-99392"/>
            <a:ext cx="2376264" cy="496855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QuadreDeText 9"/>
          <p:cNvSpPr txBox="1"/>
          <p:nvPr/>
        </p:nvSpPr>
        <p:spPr>
          <a:xfrm>
            <a:off x="0" y="5013176"/>
            <a:ext cx="8748464" cy="1323439"/>
          </a:xfrm>
          <a:prstGeom prst="rect">
            <a:avLst/>
          </a:prstGeom>
          <a:solidFill>
            <a:schemeClr val="bg1">
              <a:alpha val="75000"/>
            </a:schemeClr>
          </a:solidFill>
        </p:spPr>
        <p:txBody>
          <a:bodyPr wrap="square" rtlCol="0">
            <a:spAutoFit/>
          </a:bodyPr>
          <a:lstStyle/>
          <a:p>
            <a:pPr marL="2330450" algn="just">
              <a:tabLst>
                <a:tab pos="8158163" algn="l"/>
                <a:tab pos="8699500" algn="l"/>
              </a:tabLst>
            </a:pPr>
            <a:r>
              <a:rPr lang="ca-ES" sz="2000" b="1" noProof="1" smtClean="0">
                <a:solidFill>
                  <a:srgbClr val="C00000"/>
                </a:solidFill>
              </a:rPr>
              <a:t>La paz: Mujer vestida de blanco que sujeta una rama de olivo. El resto de atributos de un buen gobierno son la concordia, la justicia, la templanza, </a:t>
            </a:r>
            <a:r>
              <a:rPr lang="ca-ES" sz="2000" b="1" noProof="1">
                <a:solidFill>
                  <a:srgbClr val="C00000"/>
                </a:solidFill>
              </a:rPr>
              <a:t>la </a:t>
            </a:r>
            <a:r>
              <a:rPr lang="ca-ES" sz="2000" b="1" noProof="1" smtClean="0">
                <a:solidFill>
                  <a:srgbClr val="C00000"/>
                </a:solidFill>
              </a:rPr>
              <a:t>fortaleza y la prudencia.</a:t>
            </a:r>
            <a:endParaRPr lang="ca-ES" sz="2000" noProof="1" smtClean="0">
              <a:solidFill>
                <a:srgbClr val="C00000"/>
              </a:solidFill>
            </a:endParaRPr>
          </a:p>
        </p:txBody>
      </p:sp>
      <p:sp>
        <p:nvSpPr>
          <p:cNvPr id="10" name="9 Rectángulo"/>
          <p:cNvSpPr/>
          <p:nvPr/>
        </p:nvSpPr>
        <p:spPr>
          <a:xfrm>
            <a:off x="-108520" y="-99392"/>
            <a:ext cx="2520280" cy="1512168"/>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Rectángulo"/>
          <p:cNvSpPr/>
          <p:nvPr/>
        </p:nvSpPr>
        <p:spPr>
          <a:xfrm>
            <a:off x="-108520" y="4509120"/>
            <a:ext cx="2520280" cy="234888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QuadreDeText 9"/>
          <p:cNvSpPr txBox="1"/>
          <p:nvPr/>
        </p:nvSpPr>
        <p:spPr>
          <a:xfrm>
            <a:off x="0" y="6453916"/>
            <a:ext cx="8748464" cy="215444"/>
          </a:xfrm>
          <a:prstGeom prst="rect">
            <a:avLst/>
          </a:prstGeom>
          <a:solidFill>
            <a:schemeClr val="bg1">
              <a:alpha val="32000"/>
            </a:schemeClr>
          </a:solidFill>
        </p:spPr>
        <p:txBody>
          <a:bodyPr wrap="square" rtlCol="0">
            <a:spAutoFit/>
          </a:bodyPr>
          <a:lstStyle/>
          <a:p>
            <a:pPr marL="180975">
              <a:tabLst>
                <a:tab pos="8158163" algn="l"/>
                <a:tab pos="8699500" algn="l"/>
              </a:tabLst>
            </a:pPr>
            <a:r>
              <a:rPr lang="es-ES" sz="800" noProof="1" smtClean="0">
                <a:solidFill>
                  <a:schemeClr val="bg1"/>
                </a:solidFill>
              </a:rPr>
              <a:t>“</a:t>
            </a:r>
            <a:r>
              <a:rPr lang="en-US" sz="800" noProof="1">
                <a:solidFill>
                  <a:schemeClr val="bg1"/>
                </a:solidFill>
              </a:rPr>
              <a:t>Siena: ideal ruler with virtuous advisors</a:t>
            </a:r>
            <a:r>
              <a:rPr lang="es-ES" sz="800" noProof="1" smtClean="0">
                <a:solidFill>
                  <a:schemeClr val="bg1"/>
                </a:solidFill>
              </a:rPr>
              <a:t>”; </a:t>
            </a:r>
            <a:r>
              <a:rPr lang="es-ES" sz="800" noProof="1">
                <a:solidFill>
                  <a:schemeClr val="bg1"/>
                </a:solidFill>
              </a:rPr>
              <a:t>CC </a:t>
            </a:r>
            <a:r>
              <a:rPr lang="es-ES" sz="800" noProof="1" smtClean="0">
                <a:solidFill>
                  <a:schemeClr val="bg1"/>
                </a:solidFill>
              </a:rPr>
              <a:t>BY-NC </a:t>
            </a:r>
            <a:r>
              <a:rPr lang="es-ES" sz="800" noProof="1">
                <a:solidFill>
                  <a:schemeClr val="bg1"/>
                </a:solidFill>
              </a:rPr>
              <a:t>2.0 by Jim Forest: https://www.flickr.com/photos/jimforest/4731085262/in/photostream/ </a:t>
            </a:r>
          </a:p>
        </p:txBody>
      </p:sp>
    </p:spTree>
    <p:extLst>
      <p:ext uri="{BB962C8B-B14F-4D97-AF65-F5344CB8AC3E}">
        <p14:creationId xmlns:p14="http://schemas.microsoft.com/office/powerpoint/2010/main" val="35244797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QuadreDeText 9"/>
          <p:cNvSpPr txBox="1"/>
          <p:nvPr/>
        </p:nvSpPr>
        <p:spPr>
          <a:xfrm>
            <a:off x="0" y="836712"/>
            <a:ext cx="8748464" cy="3785652"/>
          </a:xfrm>
          <a:prstGeom prst="rect">
            <a:avLst/>
          </a:prstGeom>
          <a:solidFill>
            <a:schemeClr val="bg1">
              <a:alpha val="75000"/>
            </a:schemeClr>
          </a:solidFill>
        </p:spPr>
        <p:txBody>
          <a:bodyPr wrap="square" rtlCol="0">
            <a:spAutoFit/>
          </a:bodyPr>
          <a:lstStyle/>
          <a:p>
            <a:pPr marL="1084263">
              <a:tabLst>
                <a:tab pos="8158163" algn="l"/>
                <a:tab pos="8699500" algn="l"/>
              </a:tabLst>
            </a:pPr>
            <a:r>
              <a:rPr lang="ca-ES" sz="6000" b="1" noProof="1" smtClean="0"/>
              <a:t>#6: Una transparencia real es la que habla el </a:t>
            </a:r>
            <a:r>
              <a:rPr lang="ca-ES" sz="6000" b="1" u="sng" noProof="1" smtClean="0"/>
              <a:t>lenguaje de la ciudadanía</a:t>
            </a:r>
            <a:r>
              <a:rPr lang="ca-ES" sz="6000" b="1" noProof="1" smtClean="0"/>
              <a:t>. </a:t>
            </a:r>
            <a:r>
              <a:rPr lang="ca-ES" sz="4000" b="1" noProof="1" smtClean="0"/>
              <a:t>Visualizaciones</a:t>
            </a:r>
            <a:endParaRPr lang="ca-ES" sz="4000" noProof="1" smtClean="0"/>
          </a:p>
        </p:txBody>
      </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4660" y="6237312"/>
            <a:ext cx="1679340" cy="629086"/>
          </a:xfrm>
          <a:prstGeom prst="rect">
            <a:avLst/>
          </a:prstGeom>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820" y="4293096"/>
            <a:ext cx="1594372" cy="2379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4357599"/>
            <a:ext cx="1338022" cy="2242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4915977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021" t="2796" r="24321" b="6761"/>
          <a:stretch/>
        </p:blipFill>
        <p:spPr bwMode="auto">
          <a:xfrm>
            <a:off x="1399668" y="0"/>
            <a:ext cx="7348796" cy="6839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26532"/>
          <a:stretch/>
        </p:blipFill>
        <p:spPr bwMode="auto">
          <a:xfrm rot="16200000">
            <a:off x="-2718033" y="2718032"/>
            <a:ext cx="6864818"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263" y="5445224"/>
            <a:ext cx="2009775" cy="5667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rot="16200000">
            <a:off x="6091509" y="2576391"/>
            <a:ext cx="5363726" cy="369332"/>
          </a:xfrm>
          <a:prstGeom prst="rect">
            <a:avLst/>
          </a:prstGeom>
          <a:noFill/>
        </p:spPr>
        <p:txBody>
          <a:bodyPr wrap="square" rtlCol="0">
            <a:spAutoFit/>
          </a:bodyPr>
          <a:lstStyle/>
          <a:p>
            <a:pPr algn="ctr"/>
            <a:r>
              <a:rPr lang="es-ES" dirty="0">
                <a:solidFill>
                  <a:prstClr val="black"/>
                </a:solidFill>
              </a:rPr>
              <a:t>https://dashboard.edmonton.ca/</a:t>
            </a:r>
          </a:p>
        </p:txBody>
      </p:sp>
      <p:pic>
        <p:nvPicPr>
          <p:cNvPr id="8" name="Imatge 7">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8228" y="6545612"/>
            <a:ext cx="997364" cy="2867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50166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QuadreDeText 9"/>
          <p:cNvSpPr txBox="1"/>
          <p:nvPr/>
        </p:nvSpPr>
        <p:spPr>
          <a:xfrm>
            <a:off x="0" y="836712"/>
            <a:ext cx="8748464" cy="4708981"/>
          </a:xfrm>
          <a:prstGeom prst="rect">
            <a:avLst/>
          </a:prstGeom>
          <a:solidFill>
            <a:schemeClr val="bg1">
              <a:alpha val="75000"/>
            </a:schemeClr>
          </a:solidFill>
        </p:spPr>
        <p:txBody>
          <a:bodyPr wrap="square" rtlCol="0">
            <a:spAutoFit/>
          </a:bodyPr>
          <a:lstStyle/>
          <a:p>
            <a:pPr marL="1084263">
              <a:tabLst>
                <a:tab pos="8158163" algn="l"/>
                <a:tab pos="8699500" algn="l"/>
              </a:tabLst>
            </a:pPr>
            <a:r>
              <a:rPr lang="ca-ES" sz="6000" b="1" noProof="1" smtClean="0"/>
              <a:t>#7: Una transparencia real es la que fomenta la </a:t>
            </a:r>
            <a:r>
              <a:rPr lang="ca-ES" sz="6000" b="1" u="sng" noProof="1" smtClean="0"/>
              <a:t>pedagogía</a:t>
            </a:r>
            <a:r>
              <a:rPr lang="ca-ES" sz="6000" b="1" noProof="1" smtClean="0"/>
              <a:t> en este ámbito para con la</a:t>
            </a:r>
            <a:r>
              <a:rPr lang="ca-ES" sz="6000" b="1" u="sng" noProof="1" smtClean="0"/>
              <a:t> ciudadanía</a:t>
            </a:r>
            <a:r>
              <a:rPr lang="ca-ES" sz="6000" b="1" noProof="1" smtClean="0"/>
              <a:t>.</a:t>
            </a:r>
            <a:endParaRPr lang="ca-ES" sz="2400" noProof="1" smtClean="0"/>
          </a:p>
        </p:txBody>
      </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4660" y="6237312"/>
            <a:ext cx="1679340" cy="629086"/>
          </a:xfrm>
          <a:prstGeom prst="rect">
            <a:avLst/>
          </a:prstGeom>
        </p:spPr>
      </p:pic>
    </p:spTree>
    <p:extLst>
      <p:ext uri="{BB962C8B-B14F-4D97-AF65-F5344CB8AC3E}">
        <p14:creationId xmlns:p14="http://schemas.microsoft.com/office/powerpoint/2010/main" val="21347880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92" y="-27384"/>
            <a:ext cx="9113837" cy="8094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4" y="620688"/>
            <a:ext cx="307777" cy="4608512"/>
          </a:xfrm>
          <a:prstGeom prst="rect">
            <a:avLst/>
          </a:prstGeom>
          <a:noFill/>
        </p:spPr>
        <p:txBody>
          <a:bodyPr vert="vert270" wrap="square">
            <a:spAutoFit/>
          </a:bodyPr>
          <a:lstStyle/>
          <a:p>
            <a:pPr>
              <a:defRPr/>
            </a:pPr>
            <a:r>
              <a:rPr lang="ca-ES" sz="800" dirty="0">
                <a:hlinkClick r:id="rId4"/>
              </a:rPr>
              <a:t>http://presupuesto.aragon.es</a:t>
            </a:r>
            <a:r>
              <a:rPr lang="ca-ES" sz="800" dirty="0" smtClean="0">
                <a:hlinkClick r:id="rId4"/>
              </a:rPr>
              <a:t>/</a:t>
            </a:r>
            <a:r>
              <a:rPr lang="ca-ES" sz="800" dirty="0" smtClean="0"/>
              <a:t> </a:t>
            </a:r>
            <a:endParaRPr lang="ca-ES" sz="800" dirty="0"/>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4941"/>
          <a:stretch/>
        </p:blipFill>
        <p:spPr bwMode="auto">
          <a:xfrm>
            <a:off x="35500" y="5229200"/>
            <a:ext cx="9113837" cy="2028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tge 7">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8228" y="6545612"/>
            <a:ext cx="997364" cy="286768"/>
          </a:xfrm>
          <a:prstGeom prst="rect">
            <a:avLst/>
          </a:prstGeom>
          <a:ln>
            <a:noFill/>
          </a:ln>
          <a:effectLst>
            <a:outerShdw blurRad="292100" dist="139700" dir="2700000" algn="tl" rotWithShape="0">
              <a:srgbClr val="333333">
                <a:alpha val="65000"/>
              </a:srgbClr>
            </a:outerShdw>
          </a:effectLst>
        </p:spPr>
      </p:pic>
      <p:sp>
        <p:nvSpPr>
          <p:cNvPr id="7" name="QuadreDeText 9"/>
          <p:cNvSpPr txBox="1"/>
          <p:nvPr/>
        </p:nvSpPr>
        <p:spPr>
          <a:xfrm>
            <a:off x="0" y="4730368"/>
            <a:ext cx="8748464" cy="1938992"/>
          </a:xfrm>
          <a:prstGeom prst="rect">
            <a:avLst/>
          </a:prstGeom>
          <a:solidFill>
            <a:schemeClr val="bg1">
              <a:alpha val="75000"/>
            </a:schemeClr>
          </a:solidFill>
        </p:spPr>
        <p:txBody>
          <a:bodyPr wrap="square" rtlCol="0">
            <a:spAutoFit/>
          </a:bodyPr>
          <a:lstStyle/>
          <a:p>
            <a:pPr marL="2063750">
              <a:tabLst>
                <a:tab pos="8158163" algn="l"/>
                <a:tab pos="8699500" algn="l"/>
              </a:tabLst>
            </a:pPr>
            <a:r>
              <a:rPr lang="es-ES" sz="6000" b="1" noProof="1" smtClean="0">
                <a:solidFill>
                  <a:srgbClr val="C00000"/>
                </a:solidFill>
              </a:rPr>
              <a:t>Hay que hacerlo comprensible…</a:t>
            </a:r>
            <a:endParaRPr lang="es-ES" sz="2400" noProof="1" smtClean="0">
              <a:solidFill>
                <a:srgbClr val="C00000"/>
              </a:solidFill>
            </a:endParaRPr>
          </a:p>
        </p:txBody>
      </p:sp>
    </p:spTree>
    <p:extLst>
      <p:ext uri="{BB962C8B-B14F-4D97-AF65-F5344CB8AC3E}">
        <p14:creationId xmlns:p14="http://schemas.microsoft.com/office/powerpoint/2010/main" val="7423701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QuadreDeText 9"/>
          <p:cNvSpPr txBox="1"/>
          <p:nvPr/>
        </p:nvSpPr>
        <p:spPr>
          <a:xfrm>
            <a:off x="0" y="836712"/>
            <a:ext cx="8748464" cy="4708981"/>
          </a:xfrm>
          <a:prstGeom prst="rect">
            <a:avLst/>
          </a:prstGeom>
          <a:solidFill>
            <a:schemeClr val="bg1">
              <a:alpha val="75000"/>
            </a:schemeClr>
          </a:solidFill>
        </p:spPr>
        <p:txBody>
          <a:bodyPr wrap="square" rtlCol="0">
            <a:spAutoFit/>
          </a:bodyPr>
          <a:lstStyle/>
          <a:p>
            <a:pPr marL="1084263">
              <a:tabLst>
                <a:tab pos="8158163" algn="l"/>
                <a:tab pos="8699500" algn="l"/>
              </a:tabLst>
            </a:pPr>
            <a:r>
              <a:rPr lang="ca-ES" sz="6000" b="1" noProof="1" smtClean="0"/>
              <a:t>#8: Una transparencia real es la que proporciona </a:t>
            </a:r>
            <a:r>
              <a:rPr lang="ca-ES" sz="6000" b="1" u="sng" noProof="1" smtClean="0"/>
              <a:t>contexto</a:t>
            </a:r>
            <a:r>
              <a:rPr lang="ca-ES" sz="6000" b="1" noProof="1" smtClean="0"/>
              <a:t> a la información para facilitar el contraste.</a:t>
            </a:r>
            <a:endParaRPr lang="ca-ES" sz="2400" noProof="1" smtClean="0"/>
          </a:p>
        </p:txBody>
      </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4660" y="6237312"/>
            <a:ext cx="1679340" cy="629086"/>
          </a:xfrm>
          <a:prstGeom prst="rect">
            <a:avLst/>
          </a:prstGeom>
        </p:spPr>
      </p:pic>
    </p:spTree>
    <p:extLst>
      <p:ext uri="{BB962C8B-B14F-4D97-AF65-F5344CB8AC3E}">
        <p14:creationId xmlns:p14="http://schemas.microsoft.com/office/powerpoint/2010/main" val="19519657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672" y="-1"/>
            <a:ext cx="12313368" cy="6925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5298529"/>
            <a:ext cx="1638300" cy="86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4660" y="6237312"/>
            <a:ext cx="1679340" cy="629086"/>
          </a:xfrm>
          <a:prstGeom prst="rect">
            <a:avLst/>
          </a:prstGeom>
        </p:spPr>
      </p:pic>
    </p:spTree>
    <p:extLst>
      <p:ext uri="{BB962C8B-B14F-4D97-AF65-F5344CB8AC3E}">
        <p14:creationId xmlns:p14="http://schemas.microsoft.com/office/powerpoint/2010/main" val="1405167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QuadreDeText 9"/>
          <p:cNvSpPr txBox="1"/>
          <p:nvPr/>
        </p:nvSpPr>
        <p:spPr>
          <a:xfrm>
            <a:off x="0" y="836712"/>
            <a:ext cx="8748464" cy="5632311"/>
          </a:xfrm>
          <a:prstGeom prst="rect">
            <a:avLst/>
          </a:prstGeom>
          <a:solidFill>
            <a:schemeClr val="bg1">
              <a:alpha val="75000"/>
            </a:schemeClr>
          </a:solidFill>
        </p:spPr>
        <p:txBody>
          <a:bodyPr wrap="square" rtlCol="0">
            <a:spAutoFit/>
          </a:bodyPr>
          <a:lstStyle/>
          <a:p>
            <a:pPr marL="1084263">
              <a:tabLst>
                <a:tab pos="8158163" algn="l"/>
                <a:tab pos="8699500" algn="l"/>
              </a:tabLst>
            </a:pPr>
            <a:r>
              <a:rPr lang="ca-ES" sz="6000" b="1" noProof="1" smtClean="0"/>
              <a:t>#9: Una transparencia real es la que proporciona </a:t>
            </a:r>
            <a:r>
              <a:rPr lang="ca-ES" sz="6000" b="1" u="sng" noProof="1" smtClean="0"/>
              <a:t>datos</a:t>
            </a:r>
            <a:r>
              <a:rPr lang="ca-ES" sz="6000" b="1" noProof="1" smtClean="0"/>
              <a:t> a la ciudadanía para que llegue a sus propias conclusiones.</a:t>
            </a:r>
            <a:endParaRPr lang="ca-ES" sz="2400" noProof="1" smtClean="0"/>
          </a:p>
        </p:txBody>
      </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4660" y="6237312"/>
            <a:ext cx="1679340" cy="629086"/>
          </a:xfrm>
          <a:prstGeom prst="rect">
            <a:avLst/>
          </a:prstGeom>
        </p:spPr>
      </p:pic>
    </p:spTree>
    <p:extLst>
      <p:ext uri="{BB962C8B-B14F-4D97-AF65-F5344CB8AC3E}">
        <p14:creationId xmlns:p14="http://schemas.microsoft.com/office/powerpoint/2010/main" val="36810862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eDeText 5"/>
          <p:cNvSpPr txBox="1"/>
          <p:nvPr/>
        </p:nvSpPr>
        <p:spPr>
          <a:xfrm>
            <a:off x="179512" y="476672"/>
            <a:ext cx="8784976" cy="707886"/>
          </a:xfrm>
          <a:prstGeom prst="rect">
            <a:avLst/>
          </a:prstGeom>
          <a:solidFill>
            <a:schemeClr val="tx1">
              <a:lumMod val="95000"/>
              <a:lumOff val="5000"/>
            </a:schemeClr>
          </a:solidFill>
          <a:ln w="38100" cap="rnd">
            <a:solidFill>
              <a:srgbClr val="FF0000"/>
            </a:solidFill>
          </a:ln>
          <a:effectLst>
            <a:outerShdw blurRad="50800" dist="38100" dir="2700000" algn="tl" rotWithShape="0">
              <a:prstClr val="black">
                <a:alpha val="40000"/>
              </a:prstClr>
            </a:outerShdw>
            <a:softEdge rad="0"/>
          </a:effectLst>
        </p:spPr>
        <p:txBody>
          <a:bodyPr wrap="square" rtlCol="0">
            <a:spAutoFit/>
          </a:bodyPr>
          <a:lstStyle/>
          <a:p>
            <a:pPr algn="ctr"/>
            <a:r>
              <a:rPr lang="ca-ES" sz="4000" dirty="0" err="1" smtClean="0">
                <a:solidFill>
                  <a:prstClr val="white"/>
                </a:solidFill>
              </a:rPr>
              <a:t>Transparencia</a:t>
            </a:r>
            <a:r>
              <a:rPr lang="ca-ES" sz="4000" dirty="0" smtClean="0">
                <a:solidFill>
                  <a:prstClr val="white"/>
                </a:solidFill>
              </a:rPr>
              <a:t> </a:t>
            </a:r>
            <a:r>
              <a:rPr lang="ca-ES" sz="4000" dirty="0" err="1" smtClean="0">
                <a:solidFill>
                  <a:prstClr val="white"/>
                </a:solidFill>
              </a:rPr>
              <a:t>vs</a:t>
            </a:r>
            <a:r>
              <a:rPr lang="ca-ES" sz="4000" dirty="0" smtClean="0">
                <a:solidFill>
                  <a:prstClr val="white"/>
                </a:solidFill>
              </a:rPr>
              <a:t> Open Data</a:t>
            </a:r>
          </a:p>
        </p:txBody>
      </p:sp>
      <p:pic>
        <p:nvPicPr>
          <p:cNvPr id="5" name="Imatge 7">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8228" y="6545612"/>
            <a:ext cx="997364" cy="286768"/>
          </a:xfrm>
          <a:prstGeom prst="rect">
            <a:avLst/>
          </a:prstGeom>
          <a:ln>
            <a:noFill/>
          </a:ln>
          <a:effectLst>
            <a:outerShdw blurRad="292100" dist="139700" dir="2700000" algn="tl" rotWithShape="0">
              <a:srgbClr val="333333">
                <a:alpha val="65000"/>
              </a:srgbClr>
            </a:outerShdw>
          </a:effec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7135" t="2523" r="8697" b="2081"/>
          <a:stretch/>
        </p:blipFill>
        <p:spPr bwMode="auto">
          <a:xfrm>
            <a:off x="6012160" y="1484643"/>
            <a:ext cx="2880320" cy="244841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File:Libum Sweet Cheesecake ingredients &amp; recipe (8411812870).jpg"/>
          <p:cNvPicPr>
            <a:picLocks noChangeAspect="1" noChangeArrowheads="1"/>
          </p:cNvPicPr>
          <p:nvPr/>
        </p:nvPicPr>
        <p:blipFill rotWithShape="1">
          <a:blip r:embed="rId5">
            <a:extLst>
              <a:ext uri="{28A0092B-C50C-407E-A947-70E740481C1C}">
                <a14:useLocalDpi xmlns:a14="http://schemas.microsoft.com/office/drawing/2010/main" val="0"/>
              </a:ext>
            </a:extLst>
          </a:blip>
          <a:srcRect l="8009" t="39500" r="6225" b="2941"/>
          <a:stretch/>
        </p:blipFill>
        <p:spPr bwMode="auto">
          <a:xfrm>
            <a:off x="3419872" y="3933058"/>
            <a:ext cx="5472608" cy="28843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QuadreDeText 5"/>
          <p:cNvSpPr txBox="1"/>
          <p:nvPr/>
        </p:nvSpPr>
        <p:spPr>
          <a:xfrm>
            <a:off x="185894" y="2937137"/>
            <a:ext cx="3528392" cy="707886"/>
          </a:xfrm>
          <a:prstGeom prst="rect">
            <a:avLst/>
          </a:prstGeom>
          <a:solidFill>
            <a:schemeClr val="tx1">
              <a:lumMod val="95000"/>
              <a:lumOff val="5000"/>
            </a:schemeClr>
          </a:solidFill>
          <a:ln w="38100" cap="rnd">
            <a:solidFill>
              <a:srgbClr val="FF0000"/>
            </a:solidFill>
          </a:ln>
          <a:effectLst>
            <a:outerShdw blurRad="50800" dist="38100" dir="2700000" algn="tl" rotWithShape="0">
              <a:prstClr val="black">
                <a:alpha val="40000"/>
              </a:prstClr>
            </a:outerShdw>
            <a:softEdge rad="0"/>
          </a:effectLst>
        </p:spPr>
        <p:txBody>
          <a:bodyPr wrap="square" rtlCol="0">
            <a:spAutoFit/>
          </a:bodyPr>
          <a:lstStyle/>
          <a:p>
            <a:pPr algn="ctr"/>
            <a:r>
              <a:rPr lang="ca-ES" sz="4000" dirty="0" err="1" smtClean="0">
                <a:solidFill>
                  <a:prstClr val="white"/>
                </a:solidFill>
              </a:rPr>
              <a:t>Transparencia</a:t>
            </a:r>
            <a:endParaRPr lang="ca-ES" sz="4000" dirty="0" smtClean="0">
              <a:solidFill>
                <a:prstClr val="white"/>
              </a:solidFill>
            </a:endParaRPr>
          </a:p>
        </p:txBody>
      </p:sp>
      <p:sp>
        <p:nvSpPr>
          <p:cNvPr id="11" name="QuadreDeText 5"/>
          <p:cNvSpPr txBox="1"/>
          <p:nvPr/>
        </p:nvSpPr>
        <p:spPr>
          <a:xfrm>
            <a:off x="179512" y="4149080"/>
            <a:ext cx="3528392" cy="707886"/>
          </a:xfrm>
          <a:prstGeom prst="rect">
            <a:avLst/>
          </a:prstGeom>
          <a:solidFill>
            <a:schemeClr val="tx1">
              <a:lumMod val="95000"/>
              <a:lumOff val="5000"/>
            </a:schemeClr>
          </a:solidFill>
          <a:ln w="38100" cap="rnd">
            <a:solidFill>
              <a:srgbClr val="FF0000"/>
            </a:solidFill>
          </a:ln>
          <a:effectLst>
            <a:outerShdw blurRad="50800" dist="38100" dir="2700000" algn="tl" rotWithShape="0">
              <a:prstClr val="black">
                <a:alpha val="40000"/>
              </a:prstClr>
            </a:outerShdw>
            <a:softEdge rad="0"/>
          </a:effectLst>
        </p:spPr>
        <p:txBody>
          <a:bodyPr wrap="square" rtlCol="0">
            <a:spAutoFit/>
          </a:bodyPr>
          <a:lstStyle/>
          <a:p>
            <a:pPr algn="ctr"/>
            <a:r>
              <a:rPr lang="ca-ES" sz="4000" dirty="0">
                <a:solidFill>
                  <a:prstClr val="white"/>
                </a:solidFill>
              </a:rPr>
              <a:t>O</a:t>
            </a:r>
            <a:r>
              <a:rPr lang="ca-ES" sz="4000" dirty="0" smtClean="0">
                <a:solidFill>
                  <a:prstClr val="white"/>
                </a:solidFill>
              </a:rPr>
              <a:t>pen Data</a:t>
            </a:r>
          </a:p>
        </p:txBody>
      </p:sp>
      <p:pic>
        <p:nvPicPr>
          <p:cNvPr id="1030"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17851" t="3711" r="19760"/>
          <a:stretch/>
        </p:blipFill>
        <p:spPr bwMode="auto">
          <a:xfrm>
            <a:off x="3707904" y="1378651"/>
            <a:ext cx="2196244" cy="254221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88985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QuadreDeText 9"/>
          <p:cNvSpPr txBox="1"/>
          <p:nvPr/>
        </p:nvSpPr>
        <p:spPr>
          <a:xfrm>
            <a:off x="0" y="836712"/>
            <a:ext cx="8748464" cy="4708981"/>
          </a:xfrm>
          <a:prstGeom prst="rect">
            <a:avLst/>
          </a:prstGeom>
          <a:solidFill>
            <a:schemeClr val="bg1">
              <a:alpha val="75000"/>
            </a:schemeClr>
          </a:solidFill>
        </p:spPr>
        <p:txBody>
          <a:bodyPr wrap="square" rtlCol="0">
            <a:spAutoFit/>
          </a:bodyPr>
          <a:lstStyle/>
          <a:p>
            <a:pPr marL="1084263">
              <a:tabLst>
                <a:tab pos="8158163" algn="l"/>
                <a:tab pos="8699500" algn="l"/>
              </a:tabLst>
            </a:pPr>
            <a:r>
              <a:rPr lang="ca-ES" sz="6000" b="1" noProof="1" smtClean="0"/>
              <a:t>#10: Para obtener una transparencia real es imprescindible un </a:t>
            </a:r>
            <a:r>
              <a:rPr lang="ca-ES" sz="6000" b="1" u="sng" noProof="1" smtClean="0"/>
              <a:t>periodismo “de verdad”</a:t>
            </a:r>
            <a:r>
              <a:rPr lang="ca-ES" sz="6000" b="1" noProof="1" smtClean="0"/>
              <a:t>.</a:t>
            </a:r>
            <a:endParaRPr lang="ca-ES" sz="2400" noProof="1" smtClean="0"/>
          </a:p>
        </p:txBody>
      </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4660" y="6237312"/>
            <a:ext cx="1679340" cy="629086"/>
          </a:xfrm>
          <a:prstGeom prst="rect">
            <a:avLst/>
          </a:prstGeom>
        </p:spPr>
      </p:pic>
    </p:spTree>
    <p:extLst>
      <p:ext uri="{BB962C8B-B14F-4D97-AF65-F5344CB8AC3E}">
        <p14:creationId xmlns:p14="http://schemas.microsoft.com/office/powerpoint/2010/main" val="39322051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8800" y="13852"/>
            <a:ext cx="16057784" cy="9031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12673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44" y="0"/>
            <a:ext cx="9834263" cy="6885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QuadreDeText 9"/>
          <p:cNvSpPr txBox="1"/>
          <p:nvPr/>
        </p:nvSpPr>
        <p:spPr>
          <a:xfrm>
            <a:off x="0" y="5013176"/>
            <a:ext cx="8748464" cy="707886"/>
          </a:xfrm>
          <a:prstGeom prst="rect">
            <a:avLst/>
          </a:prstGeom>
          <a:solidFill>
            <a:schemeClr val="bg1">
              <a:alpha val="75000"/>
            </a:schemeClr>
          </a:solidFill>
        </p:spPr>
        <p:txBody>
          <a:bodyPr wrap="square" rtlCol="0">
            <a:spAutoFit/>
          </a:bodyPr>
          <a:lstStyle/>
          <a:p>
            <a:pPr marL="2330450" algn="just">
              <a:tabLst>
                <a:tab pos="8158163" algn="l"/>
                <a:tab pos="8699500" algn="l"/>
              </a:tabLst>
            </a:pPr>
            <a:r>
              <a:rPr lang="ca-ES" sz="2000" b="1" noProof="1" smtClean="0">
                <a:solidFill>
                  <a:srgbClr val="C00000"/>
                </a:solidFill>
              </a:rPr>
              <a:t>El pueblo: Viviendo en comunidad, felicidad </a:t>
            </a:r>
            <a:r>
              <a:rPr lang="ca-ES" sz="2000" b="1" noProof="1">
                <a:solidFill>
                  <a:srgbClr val="C00000"/>
                </a:solidFill>
              </a:rPr>
              <a:t>y</a:t>
            </a:r>
            <a:r>
              <a:rPr lang="ca-ES" sz="2000" b="1" noProof="1" smtClean="0">
                <a:solidFill>
                  <a:srgbClr val="C00000"/>
                </a:solidFill>
              </a:rPr>
              <a:t> armonía, gracias a que tienen un buen gobierno.</a:t>
            </a:r>
            <a:endParaRPr lang="ca-ES" sz="2000" noProof="1" smtClean="0">
              <a:solidFill>
                <a:srgbClr val="C00000"/>
              </a:solidFill>
            </a:endParaRPr>
          </a:p>
        </p:txBody>
      </p:sp>
      <p:sp>
        <p:nvSpPr>
          <p:cNvPr id="6" name="QuadreDeText 9"/>
          <p:cNvSpPr txBox="1"/>
          <p:nvPr/>
        </p:nvSpPr>
        <p:spPr>
          <a:xfrm>
            <a:off x="0" y="6381328"/>
            <a:ext cx="8748464" cy="215444"/>
          </a:xfrm>
          <a:prstGeom prst="rect">
            <a:avLst/>
          </a:prstGeom>
          <a:solidFill>
            <a:schemeClr val="bg1">
              <a:alpha val="32000"/>
            </a:schemeClr>
          </a:solidFill>
        </p:spPr>
        <p:txBody>
          <a:bodyPr wrap="square" rtlCol="0">
            <a:spAutoFit/>
          </a:bodyPr>
          <a:lstStyle/>
          <a:p>
            <a:pPr marL="180975">
              <a:tabLst>
                <a:tab pos="8158163" algn="l"/>
                <a:tab pos="8699500" algn="l"/>
              </a:tabLst>
            </a:pPr>
            <a:r>
              <a:rPr lang="es-ES" sz="800" noProof="1" smtClean="0">
                <a:solidFill>
                  <a:schemeClr val="bg1"/>
                </a:solidFill>
              </a:rPr>
              <a:t>“</a:t>
            </a:r>
            <a:r>
              <a:rPr lang="en-US" sz="800" noProof="1">
                <a:solidFill>
                  <a:schemeClr val="bg1"/>
                </a:solidFill>
              </a:rPr>
              <a:t>Siena: ideal ruler with virtuous advisors</a:t>
            </a:r>
            <a:r>
              <a:rPr lang="es-ES" sz="800" noProof="1" smtClean="0">
                <a:solidFill>
                  <a:schemeClr val="bg1"/>
                </a:solidFill>
              </a:rPr>
              <a:t>”; </a:t>
            </a:r>
            <a:r>
              <a:rPr lang="es-ES" sz="800" noProof="1">
                <a:solidFill>
                  <a:schemeClr val="bg1"/>
                </a:solidFill>
              </a:rPr>
              <a:t>CC </a:t>
            </a:r>
            <a:r>
              <a:rPr lang="es-ES" sz="800" noProof="1" smtClean="0">
                <a:solidFill>
                  <a:schemeClr val="bg1"/>
                </a:solidFill>
              </a:rPr>
              <a:t>BY-NC </a:t>
            </a:r>
            <a:r>
              <a:rPr lang="es-ES" sz="800" noProof="1">
                <a:solidFill>
                  <a:schemeClr val="bg1"/>
                </a:solidFill>
              </a:rPr>
              <a:t>2.0 by Jim Forest: https://www.flickr.com/photos/jimforest/4731087548/in/photostream/ </a:t>
            </a:r>
          </a:p>
        </p:txBody>
      </p:sp>
    </p:spTree>
    <p:extLst>
      <p:ext uri="{BB962C8B-B14F-4D97-AF65-F5344CB8AC3E}">
        <p14:creationId xmlns:p14="http://schemas.microsoft.com/office/powerpoint/2010/main" val="16943136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QuadreDeText 9"/>
          <p:cNvSpPr txBox="1"/>
          <p:nvPr/>
        </p:nvSpPr>
        <p:spPr>
          <a:xfrm>
            <a:off x="0" y="836712"/>
            <a:ext cx="8748464" cy="5324535"/>
          </a:xfrm>
          <a:prstGeom prst="rect">
            <a:avLst/>
          </a:prstGeom>
          <a:solidFill>
            <a:schemeClr val="bg1">
              <a:alpha val="75000"/>
            </a:schemeClr>
          </a:solidFill>
        </p:spPr>
        <p:txBody>
          <a:bodyPr wrap="square" rtlCol="0">
            <a:spAutoFit/>
          </a:bodyPr>
          <a:lstStyle/>
          <a:p>
            <a:pPr marL="1084263">
              <a:tabLst>
                <a:tab pos="8158163" algn="l"/>
                <a:tab pos="8699500" algn="l"/>
              </a:tabLst>
            </a:pPr>
            <a:r>
              <a:rPr lang="ca-ES" sz="6000" b="1" noProof="1" smtClean="0"/>
              <a:t>#11: </a:t>
            </a:r>
            <a:r>
              <a:rPr lang="es-ES" sz="6000" b="1" noProof="1"/>
              <a:t>La transparencia (real) es </a:t>
            </a:r>
            <a:r>
              <a:rPr lang="es-ES" sz="6000" b="1" noProof="1" smtClean="0"/>
              <a:t>cuestión </a:t>
            </a:r>
            <a:r>
              <a:rPr lang="es-ES" sz="6000" b="1" noProof="1"/>
              <a:t>de </a:t>
            </a:r>
            <a:r>
              <a:rPr lang="es-ES" sz="6000" b="1" u="sng" noProof="1" smtClean="0"/>
              <a:t>calidad democrática</a:t>
            </a:r>
            <a:r>
              <a:rPr lang="es-ES" sz="6000" b="1" noProof="1"/>
              <a:t>:</a:t>
            </a:r>
          </a:p>
          <a:p>
            <a:pPr marL="1084263">
              <a:tabLst>
                <a:tab pos="8158163" algn="l"/>
                <a:tab pos="8699500" algn="l"/>
              </a:tabLst>
            </a:pPr>
            <a:r>
              <a:rPr lang="es-ES" sz="4000" b="1" noProof="1"/>
              <a:t>No hay que darle demasiada importancia </a:t>
            </a:r>
            <a:br>
              <a:rPr lang="es-ES" sz="4000" b="1" noProof="1"/>
            </a:br>
            <a:r>
              <a:rPr lang="es-ES" sz="4000" b="1" noProof="1"/>
              <a:t>a los rankings ni a las estadísticas de uso</a:t>
            </a:r>
            <a:r>
              <a:rPr lang="es-ES" sz="4000" b="1" noProof="1" smtClean="0"/>
              <a:t>.</a:t>
            </a:r>
            <a:endParaRPr lang="es-ES" sz="4000" b="1" noProof="1"/>
          </a:p>
        </p:txBody>
      </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4660" y="6237312"/>
            <a:ext cx="1679340" cy="629086"/>
          </a:xfrm>
          <a:prstGeom prst="rect">
            <a:avLst/>
          </a:prstGeom>
        </p:spPr>
      </p:pic>
    </p:spTree>
    <p:extLst>
      <p:ext uri="{BB962C8B-B14F-4D97-AF65-F5344CB8AC3E}">
        <p14:creationId xmlns:p14="http://schemas.microsoft.com/office/powerpoint/2010/main" val="38979696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8800" y="-459432"/>
            <a:ext cx="15238413" cy="8570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33828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QuadreDeText 9"/>
          <p:cNvSpPr txBox="1"/>
          <p:nvPr/>
        </p:nvSpPr>
        <p:spPr>
          <a:xfrm>
            <a:off x="0" y="2924944"/>
            <a:ext cx="8748464" cy="1938992"/>
          </a:xfrm>
          <a:prstGeom prst="rect">
            <a:avLst/>
          </a:prstGeom>
          <a:solidFill>
            <a:schemeClr val="bg1">
              <a:alpha val="75000"/>
            </a:schemeClr>
          </a:solidFill>
        </p:spPr>
        <p:txBody>
          <a:bodyPr wrap="square" rtlCol="0">
            <a:spAutoFit/>
          </a:bodyPr>
          <a:lstStyle/>
          <a:p>
            <a:pPr marL="2330450">
              <a:tabLst>
                <a:tab pos="8158163" algn="l"/>
                <a:tab pos="8699500" algn="l"/>
              </a:tabLst>
            </a:pPr>
            <a:r>
              <a:rPr lang="es-ES" sz="6000" b="1" noProof="1" smtClean="0">
                <a:solidFill>
                  <a:srgbClr val="C00000"/>
                </a:solidFill>
              </a:rPr>
              <a:t>¿Por dónde empezamos?</a:t>
            </a:r>
            <a:endParaRPr lang="es-ES" sz="2400" noProof="1" smtClean="0">
              <a:solidFill>
                <a:srgbClr val="C00000"/>
              </a:solidFill>
            </a:endParaRPr>
          </a:p>
        </p:txBody>
      </p:sp>
    </p:spTree>
    <p:extLst>
      <p:ext uri="{BB962C8B-B14F-4D97-AF65-F5344CB8AC3E}">
        <p14:creationId xmlns:p14="http://schemas.microsoft.com/office/powerpoint/2010/main" val="7055021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11" name="QuadreDeText 9"/>
          <p:cNvSpPr txBox="1"/>
          <p:nvPr/>
        </p:nvSpPr>
        <p:spPr>
          <a:xfrm>
            <a:off x="0" y="3794264"/>
            <a:ext cx="8748464" cy="1938992"/>
          </a:xfrm>
          <a:prstGeom prst="rect">
            <a:avLst/>
          </a:prstGeom>
          <a:solidFill>
            <a:schemeClr val="bg1">
              <a:alpha val="75000"/>
            </a:schemeClr>
          </a:solidFill>
        </p:spPr>
        <p:txBody>
          <a:bodyPr wrap="square" rtlCol="0">
            <a:spAutoFit/>
          </a:bodyPr>
          <a:lstStyle/>
          <a:p>
            <a:pPr marL="2330450">
              <a:tabLst>
                <a:tab pos="8158163" algn="l"/>
                <a:tab pos="8699500" algn="l"/>
              </a:tabLst>
            </a:pPr>
            <a:r>
              <a:rPr lang="es-ES" sz="6000" b="1" noProof="1" smtClean="0"/>
              <a:t>Aplicando </a:t>
            </a:r>
            <a:r>
              <a:rPr lang="es-ES" sz="6000" b="1" u="sng" noProof="1" smtClean="0"/>
              <a:t>metodología</a:t>
            </a:r>
            <a:endParaRPr lang="es-ES" sz="2400" u="sng" noProof="1" smtClean="0"/>
          </a:p>
        </p:txBody>
      </p:sp>
      <p:grpSp>
        <p:nvGrpSpPr>
          <p:cNvPr id="12" name="7 Grupo"/>
          <p:cNvGrpSpPr/>
          <p:nvPr/>
        </p:nvGrpSpPr>
        <p:grpSpPr>
          <a:xfrm>
            <a:off x="377700" y="733676"/>
            <a:ext cx="8298756" cy="2695324"/>
            <a:chOff x="0" y="0"/>
            <a:chExt cx="5170081" cy="1131924"/>
          </a:xfrm>
          <a:solidFill>
            <a:schemeClr val="tx2">
              <a:lumMod val="20000"/>
              <a:lumOff val="80000"/>
            </a:schemeClr>
          </a:solidFill>
          <a:effectLst>
            <a:glow rad="139700">
              <a:schemeClr val="accent1">
                <a:satMod val="175000"/>
                <a:alpha val="40000"/>
              </a:schemeClr>
            </a:glow>
            <a:outerShdw blurRad="50800" dist="38100" dir="2700000" algn="tl" rotWithShape="0">
              <a:prstClr val="black">
                <a:alpha val="40000"/>
              </a:prstClr>
            </a:outerShdw>
          </a:effectLst>
        </p:grpSpPr>
        <p:sp>
          <p:nvSpPr>
            <p:cNvPr id="13" name="6 Llamada de flecha a la derecha"/>
            <p:cNvSpPr/>
            <p:nvPr/>
          </p:nvSpPr>
          <p:spPr>
            <a:xfrm>
              <a:off x="10632" y="0"/>
              <a:ext cx="1066800" cy="657225"/>
            </a:xfrm>
            <a:prstGeom prst="rightArrowCallout">
              <a:avLst>
                <a:gd name="adj1" fmla="val 25000"/>
                <a:gd name="adj2" fmla="val 25000"/>
                <a:gd name="adj3" fmla="val 25000"/>
                <a:gd name="adj4" fmla="val 74798"/>
              </a:avLst>
            </a:prstGeom>
            <a:grp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r>
                <a:rPr lang="es-ES" sz="1400" b="1" dirty="0" smtClean="0">
                  <a:solidFill>
                    <a:srgbClr val="000000"/>
                  </a:solidFill>
                  <a:effectLst/>
                  <a:latin typeface="Arial"/>
                  <a:ea typeface="Arial"/>
                </a:rPr>
                <a:t>Diagnóstico</a:t>
              </a:r>
              <a:r>
                <a:rPr lang="es-ES" sz="1400" dirty="0" smtClean="0">
                  <a:solidFill>
                    <a:srgbClr val="000000"/>
                  </a:solidFill>
                  <a:effectLst/>
                  <a:latin typeface="Arial"/>
                  <a:ea typeface="Arial"/>
                </a:rPr>
                <a:t> (organización, ciudadanía y leyes)</a:t>
              </a:r>
              <a:endParaRPr lang="es-ES" sz="1400" dirty="0">
                <a:solidFill>
                  <a:srgbClr val="000000"/>
                </a:solidFill>
                <a:effectLst/>
                <a:latin typeface="Arial"/>
                <a:ea typeface="Arial"/>
              </a:endParaRPr>
            </a:p>
          </p:txBody>
        </p:sp>
        <p:sp>
          <p:nvSpPr>
            <p:cNvPr id="14" name="13 Llamada de flecha a la derecha"/>
            <p:cNvSpPr/>
            <p:nvPr/>
          </p:nvSpPr>
          <p:spPr>
            <a:xfrm>
              <a:off x="1095153" y="0"/>
              <a:ext cx="1066800" cy="657225"/>
            </a:xfrm>
            <a:prstGeom prst="rightArrowCallout">
              <a:avLst>
                <a:gd name="adj1" fmla="val 25000"/>
                <a:gd name="adj2" fmla="val 25000"/>
                <a:gd name="adj3" fmla="val 25000"/>
                <a:gd name="adj4" fmla="val 74798"/>
              </a:avLst>
            </a:prstGeom>
            <a:grp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r>
                <a:rPr lang="es-ES" sz="1400" b="1" dirty="0" smtClean="0">
                  <a:solidFill>
                    <a:srgbClr val="000000"/>
                  </a:solidFill>
                  <a:effectLst/>
                  <a:latin typeface="Arial"/>
                  <a:ea typeface="Arial"/>
                </a:rPr>
                <a:t>Preparación</a:t>
              </a:r>
              <a:r>
                <a:rPr lang="es-ES" sz="1400" dirty="0" smtClean="0">
                  <a:solidFill>
                    <a:srgbClr val="000000"/>
                  </a:solidFill>
                  <a:effectLst/>
                  <a:latin typeface="Arial"/>
                  <a:ea typeface="Arial"/>
                </a:rPr>
                <a:t> (información y datos)</a:t>
              </a:r>
              <a:br>
                <a:rPr lang="es-ES" sz="1400" dirty="0" smtClean="0">
                  <a:solidFill>
                    <a:srgbClr val="000000"/>
                  </a:solidFill>
                  <a:effectLst/>
                  <a:latin typeface="Arial"/>
                  <a:ea typeface="Arial"/>
                </a:rPr>
              </a:br>
              <a:r>
                <a:rPr lang="es-ES" sz="1400" dirty="0" smtClean="0">
                  <a:solidFill>
                    <a:srgbClr val="000000"/>
                  </a:solidFill>
                  <a:effectLst/>
                  <a:latin typeface="Arial"/>
                  <a:ea typeface="Arial"/>
                </a:rPr>
                <a:t>(automatización)</a:t>
              </a:r>
              <a:endParaRPr lang="es-ES" sz="1400" dirty="0">
                <a:solidFill>
                  <a:srgbClr val="000000"/>
                </a:solidFill>
                <a:effectLst/>
                <a:latin typeface="Arial"/>
                <a:ea typeface="Arial"/>
              </a:endParaRPr>
            </a:p>
          </p:txBody>
        </p:sp>
        <p:sp>
          <p:nvSpPr>
            <p:cNvPr id="15" name="14 Llamada de flecha a la derecha"/>
            <p:cNvSpPr/>
            <p:nvPr/>
          </p:nvSpPr>
          <p:spPr>
            <a:xfrm>
              <a:off x="2190307" y="0"/>
              <a:ext cx="1066800" cy="657225"/>
            </a:xfrm>
            <a:prstGeom prst="rightArrowCallout">
              <a:avLst>
                <a:gd name="adj1" fmla="val 25000"/>
                <a:gd name="adj2" fmla="val 25000"/>
                <a:gd name="adj3" fmla="val 25000"/>
                <a:gd name="adj4" fmla="val 74798"/>
              </a:avLst>
            </a:prstGeom>
            <a:grp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r>
                <a:rPr lang="es-ES" sz="1400" b="1" dirty="0" smtClean="0">
                  <a:solidFill>
                    <a:srgbClr val="000000"/>
                  </a:solidFill>
                  <a:latin typeface="Arial"/>
                  <a:ea typeface="Arial"/>
                </a:rPr>
                <a:t>Apertura</a:t>
              </a:r>
              <a:endParaRPr lang="es-ES" sz="1400" b="1" dirty="0" smtClean="0">
                <a:solidFill>
                  <a:srgbClr val="000000"/>
                </a:solidFill>
                <a:effectLst/>
                <a:latin typeface="Arial"/>
                <a:ea typeface="Arial"/>
              </a:endParaRPr>
            </a:p>
            <a:p>
              <a:pPr algn="ctr">
                <a:lnSpc>
                  <a:spcPct val="115000"/>
                </a:lnSpc>
                <a:spcAft>
                  <a:spcPts val="0"/>
                </a:spcAft>
              </a:pPr>
              <a:r>
                <a:rPr lang="es-ES" sz="1400" dirty="0" smtClean="0">
                  <a:solidFill>
                    <a:srgbClr val="000000"/>
                  </a:solidFill>
                  <a:latin typeface="Arial"/>
                  <a:ea typeface="Arial"/>
                </a:rPr>
                <a:t>(publicidad activa y derecho de acceso a la información)</a:t>
              </a:r>
              <a:endParaRPr lang="es-ES" sz="1400" dirty="0">
                <a:solidFill>
                  <a:srgbClr val="000000"/>
                </a:solidFill>
                <a:effectLst/>
                <a:latin typeface="Arial"/>
                <a:ea typeface="Arial"/>
              </a:endParaRPr>
            </a:p>
          </p:txBody>
        </p:sp>
        <p:sp>
          <p:nvSpPr>
            <p:cNvPr id="16" name="11 Rectángulo"/>
            <p:cNvSpPr/>
            <p:nvPr/>
          </p:nvSpPr>
          <p:spPr>
            <a:xfrm>
              <a:off x="4369981" y="0"/>
              <a:ext cx="800100" cy="655628"/>
            </a:xfrm>
            <a:prstGeom prst="rect">
              <a:avLst/>
            </a:prstGeom>
            <a:grp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r>
                <a:rPr lang="es-ES" sz="1400" b="1" dirty="0" smtClean="0">
                  <a:solidFill>
                    <a:srgbClr val="000000"/>
                  </a:solidFill>
                  <a:effectLst/>
                  <a:latin typeface="Arial"/>
                  <a:ea typeface="Arial"/>
                </a:rPr>
                <a:t>Evaluación</a:t>
              </a:r>
              <a:r>
                <a:rPr lang="es-ES" sz="1400" dirty="0" smtClean="0">
                  <a:solidFill>
                    <a:srgbClr val="000000"/>
                  </a:solidFill>
                  <a:effectLst/>
                  <a:latin typeface="Arial"/>
                  <a:ea typeface="Arial"/>
                </a:rPr>
                <a:t> (ciudadanía)</a:t>
              </a:r>
              <a:endParaRPr lang="es-ES" sz="1400" dirty="0">
                <a:solidFill>
                  <a:srgbClr val="000000"/>
                </a:solidFill>
                <a:effectLst/>
                <a:latin typeface="Arial"/>
                <a:ea typeface="Arial"/>
              </a:endParaRPr>
            </a:p>
          </p:txBody>
        </p:sp>
        <p:sp>
          <p:nvSpPr>
            <p:cNvPr id="17" name="12 Rectángulo"/>
            <p:cNvSpPr/>
            <p:nvPr/>
          </p:nvSpPr>
          <p:spPr>
            <a:xfrm>
              <a:off x="0" y="808074"/>
              <a:ext cx="5168606" cy="323850"/>
            </a:xfrm>
            <a:prstGeom prst="rect">
              <a:avLst/>
            </a:prstGeom>
            <a:grp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r>
                <a:rPr lang="es-ES" sz="1400" b="1" dirty="0">
                  <a:solidFill>
                    <a:srgbClr val="000000"/>
                  </a:solidFill>
                  <a:effectLst/>
                  <a:latin typeface="Arial"/>
                  <a:ea typeface="Arial"/>
                </a:rPr>
                <a:t>Gestión del cambio </a:t>
              </a:r>
              <a:r>
                <a:rPr lang="es-ES" sz="1400" b="1" dirty="0" smtClean="0">
                  <a:solidFill>
                    <a:srgbClr val="000000"/>
                  </a:solidFill>
                  <a:effectLst/>
                  <a:latin typeface="Arial"/>
                  <a:ea typeface="Arial"/>
                </a:rPr>
                <a:t>interno </a:t>
              </a:r>
              <a:r>
                <a:rPr lang="es-ES" sz="1400" dirty="0" smtClean="0">
                  <a:solidFill>
                    <a:srgbClr val="000000"/>
                  </a:solidFill>
                  <a:effectLst/>
                  <a:latin typeface="Arial"/>
                  <a:ea typeface="Arial"/>
                </a:rPr>
                <a:t/>
              </a:r>
              <a:br>
                <a:rPr lang="es-ES" sz="1400" dirty="0" smtClean="0">
                  <a:solidFill>
                    <a:srgbClr val="000000"/>
                  </a:solidFill>
                  <a:effectLst/>
                  <a:latin typeface="Arial"/>
                  <a:ea typeface="Arial"/>
                </a:rPr>
              </a:br>
              <a:r>
                <a:rPr lang="es-ES" sz="1400" dirty="0" smtClean="0">
                  <a:solidFill>
                    <a:srgbClr val="000000"/>
                  </a:solidFill>
                  <a:effectLst/>
                  <a:latin typeface="Arial"/>
                  <a:ea typeface="Arial"/>
                </a:rPr>
                <a:t>(en la propia organización)</a:t>
              </a:r>
              <a:endParaRPr lang="es-ES" sz="1400" dirty="0">
                <a:solidFill>
                  <a:srgbClr val="000000"/>
                </a:solidFill>
                <a:effectLst/>
                <a:latin typeface="Arial"/>
                <a:ea typeface="Arial"/>
              </a:endParaRPr>
            </a:p>
          </p:txBody>
        </p:sp>
        <p:sp>
          <p:nvSpPr>
            <p:cNvPr id="18" name="4 Llamada de flecha a la derecha"/>
            <p:cNvSpPr/>
            <p:nvPr/>
          </p:nvSpPr>
          <p:spPr>
            <a:xfrm>
              <a:off x="3285460" y="0"/>
              <a:ext cx="1066800" cy="657225"/>
            </a:xfrm>
            <a:prstGeom prst="rightArrowCallout">
              <a:avLst>
                <a:gd name="adj1" fmla="val 25000"/>
                <a:gd name="adj2" fmla="val 25000"/>
                <a:gd name="adj3" fmla="val 25000"/>
                <a:gd name="adj4" fmla="val 74798"/>
              </a:avLst>
            </a:prstGeom>
            <a:grp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r>
                <a:rPr lang="es-ES" sz="1400" b="1" dirty="0" smtClean="0">
                  <a:solidFill>
                    <a:srgbClr val="000000"/>
                  </a:solidFill>
                  <a:effectLst/>
                  <a:latin typeface="Arial"/>
                  <a:ea typeface="Arial"/>
                </a:rPr>
                <a:t>Difusión</a:t>
              </a:r>
            </a:p>
            <a:p>
              <a:pPr algn="ctr">
                <a:lnSpc>
                  <a:spcPct val="115000"/>
                </a:lnSpc>
                <a:spcAft>
                  <a:spcPts val="0"/>
                </a:spcAft>
              </a:pPr>
              <a:r>
                <a:rPr lang="es-ES" sz="1400" dirty="0" smtClean="0">
                  <a:solidFill>
                    <a:srgbClr val="000000"/>
                  </a:solidFill>
                  <a:latin typeface="Arial"/>
                  <a:ea typeface="Arial"/>
                </a:rPr>
                <a:t>(pedagogía)</a:t>
              </a:r>
              <a:endParaRPr lang="es-ES" sz="1400" dirty="0">
                <a:solidFill>
                  <a:srgbClr val="000000"/>
                </a:solidFill>
                <a:effectLst/>
                <a:latin typeface="Arial"/>
                <a:ea typeface="Arial"/>
              </a:endParaRPr>
            </a:p>
          </p:txBody>
        </p:sp>
      </p:grpSp>
    </p:spTree>
    <p:extLst>
      <p:ext uri="{BB962C8B-B14F-4D97-AF65-F5344CB8AC3E}">
        <p14:creationId xmlns:p14="http://schemas.microsoft.com/office/powerpoint/2010/main" val="203033729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10" name="3 Marcador de contenido" descr="mississipi-island.jpg"/>
          <p:cNvPicPr>
            <a:picLocks noGrp="1" noChangeAspect="1"/>
          </p:cNvPicPr>
          <p:nvPr>
            <p:ph idx="1"/>
          </p:nvPr>
        </p:nvPicPr>
        <p:blipFill>
          <a:blip r:embed="rId2"/>
          <a:stretch>
            <a:fillRect/>
          </a:stretch>
        </p:blipFill>
        <p:spPr>
          <a:xfrm>
            <a:off x="1" y="-1395536"/>
            <a:ext cx="9143999" cy="8253536"/>
          </a:xfrm>
        </p:spPr>
      </p:pic>
      <p:sp>
        <p:nvSpPr>
          <p:cNvPr id="11" name="QuadreDeText 9"/>
          <p:cNvSpPr txBox="1"/>
          <p:nvPr/>
        </p:nvSpPr>
        <p:spPr>
          <a:xfrm>
            <a:off x="0" y="4658360"/>
            <a:ext cx="8748464" cy="1938992"/>
          </a:xfrm>
          <a:prstGeom prst="rect">
            <a:avLst/>
          </a:prstGeom>
          <a:solidFill>
            <a:schemeClr val="bg1">
              <a:alpha val="75000"/>
            </a:schemeClr>
          </a:solidFill>
        </p:spPr>
        <p:txBody>
          <a:bodyPr wrap="square" rtlCol="0">
            <a:spAutoFit/>
          </a:bodyPr>
          <a:lstStyle/>
          <a:p>
            <a:pPr marL="2330450">
              <a:tabLst>
                <a:tab pos="8158163" algn="l"/>
                <a:tab pos="8699500" algn="l"/>
              </a:tabLst>
            </a:pPr>
            <a:r>
              <a:rPr lang="es-ES" sz="6000" b="1" noProof="1" smtClean="0"/>
              <a:t>Y trabajando en equipo…</a:t>
            </a:r>
            <a:endParaRPr lang="es-ES" sz="2400" u="sng" noProof="1" smtClean="0"/>
          </a:p>
        </p:txBody>
      </p:sp>
    </p:spTree>
    <p:extLst>
      <p:ext uri="{BB962C8B-B14F-4D97-AF65-F5344CB8AC3E}">
        <p14:creationId xmlns:p14="http://schemas.microsoft.com/office/powerpoint/2010/main" val="32124079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7170" name="Picture 2" descr="Puzzle, Last Particles, Piece, Demarcation, Exact F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4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QuadreDeText 9"/>
          <p:cNvSpPr txBox="1"/>
          <p:nvPr/>
        </p:nvSpPr>
        <p:spPr>
          <a:xfrm>
            <a:off x="0" y="4658360"/>
            <a:ext cx="8748464" cy="1938992"/>
          </a:xfrm>
          <a:prstGeom prst="rect">
            <a:avLst/>
          </a:prstGeom>
          <a:solidFill>
            <a:schemeClr val="bg1">
              <a:alpha val="75000"/>
            </a:schemeClr>
          </a:solidFill>
        </p:spPr>
        <p:txBody>
          <a:bodyPr wrap="square" rtlCol="0">
            <a:spAutoFit/>
          </a:bodyPr>
          <a:lstStyle/>
          <a:p>
            <a:pPr marL="2330450">
              <a:tabLst>
                <a:tab pos="8158163" algn="l"/>
                <a:tab pos="8699500" algn="l"/>
              </a:tabLst>
            </a:pPr>
            <a:r>
              <a:rPr lang="es-ES" sz="6000" b="1" noProof="1" smtClean="0"/>
              <a:t>Dinámica de trabajo en equipo…</a:t>
            </a:r>
            <a:endParaRPr lang="es-ES" sz="2400" u="sng" noProof="1" smtClean="0"/>
          </a:p>
        </p:txBody>
      </p:sp>
    </p:spTree>
    <p:extLst>
      <p:ext uri="{BB962C8B-B14F-4D97-AF65-F5344CB8AC3E}">
        <p14:creationId xmlns:p14="http://schemas.microsoft.com/office/powerpoint/2010/main" val="39500082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6" name="Rectangle arrodonit 5"/>
          <p:cNvSpPr/>
          <p:nvPr/>
        </p:nvSpPr>
        <p:spPr>
          <a:xfrm>
            <a:off x="214282" y="1916832"/>
            <a:ext cx="8715436" cy="2232248"/>
          </a:xfrm>
          <a:prstGeom prst="roundRect">
            <a:avLst>
              <a:gd name="adj" fmla="val 1793"/>
            </a:avLst>
          </a:prstGeom>
          <a:solidFill>
            <a:schemeClr val="tx1">
              <a:alpha val="80000"/>
            </a:schemeClr>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a-ES"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endParaRPr>
          </a:p>
        </p:txBody>
      </p:sp>
      <p:sp>
        <p:nvSpPr>
          <p:cNvPr id="11" name="QuadreDeText 6"/>
          <p:cNvSpPr txBox="1"/>
          <p:nvPr/>
        </p:nvSpPr>
        <p:spPr>
          <a:xfrm>
            <a:off x="1691680" y="2060848"/>
            <a:ext cx="7382624" cy="1938992"/>
          </a:xfrm>
          <a:prstGeom prst="rect">
            <a:avLst/>
          </a:prstGeom>
          <a:noFill/>
        </p:spPr>
        <p:txBody>
          <a:bodyPr wrap="square" rtlCol="0">
            <a:spAutoFit/>
          </a:bodyPr>
          <a:lstStyle/>
          <a:p>
            <a:pPr algn="ctr"/>
            <a:r>
              <a:rPr lang="en-US" sz="6000" b="1" dirty="0" smtClean="0">
                <a:solidFill>
                  <a:prstClr val="white"/>
                </a:solidFill>
                <a:ea typeface="Verdana" pitchFamily="34" charset="0"/>
                <a:cs typeface="Calibri" pitchFamily="34" charset="0"/>
              </a:rPr>
              <a:t>“</a:t>
            </a:r>
            <a:r>
              <a:rPr lang="en-US" sz="6000" b="1" i="1" dirty="0" smtClean="0">
                <a:solidFill>
                  <a:prstClr val="white"/>
                </a:solidFill>
                <a:ea typeface="Verdana" pitchFamily="34" charset="0"/>
                <a:cs typeface="Calibri" pitchFamily="34" charset="0"/>
              </a:rPr>
              <a:t>Sunlight is the best </a:t>
            </a:r>
          </a:p>
          <a:p>
            <a:pPr algn="ctr"/>
            <a:r>
              <a:rPr lang="en-US" sz="6000" b="1" i="1" dirty="0" smtClean="0">
                <a:solidFill>
                  <a:srgbClr val="FF0000"/>
                </a:solidFill>
                <a:ea typeface="Verdana" pitchFamily="34" charset="0"/>
                <a:cs typeface="Calibri" pitchFamily="34" charset="0"/>
              </a:rPr>
              <a:t>disinfectant</a:t>
            </a:r>
            <a:r>
              <a:rPr lang="en-US" sz="6000" b="1" dirty="0" smtClean="0">
                <a:solidFill>
                  <a:prstClr val="white"/>
                </a:solidFill>
                <a:ea typeface="Verdana" pitchFamily="34" charset="0"/>
                <a:cs typeface="Calibri" pitchFamily="34" charset="0"/>
              </a:rPr>
              <a:t>”</a:t>
            </a:r>
            <a:endParaRPr lang="en-US" sz="6000" b="1" i="1" dirty="0">
              <a:solidFill>
                <a:prstClr val="white"/>
              </a:solidFill>
              <a:ea typeface="Verdana" pitchFamily="34" charset="0"/>
              <a:cs typeface="Calibri" pitchFamily="34" charset="0"/>
            </a:endParaRPr>
          </a:p>
        </p:txBody>
      </p:sp>
      <p:sp>
        <p:nvSpPr>
          <p:cNvPr id="14" name="QuadreDeText 6"/>
          <p:cNvSpPr txBox="1"/>
          <p:nvPr/>
        </p:nvSpPr>
        <p:spPr>
          <a:xfrm>
            <a:off x="347328" y="4185662"/>
            <a:ext cx="8582390" cy="523220"/>
          </a:xfrm>
          <a:prstGeom prst="rect">
            <a:avLst/>
          </a:prstGeom>
          <a:noFill/>
        </p:spPr>
        <p:txBody>
          <a:bodyPr wrap="square" rtlCol="0">
            <a:spAutoFit/>
          </a:bodyPr>
          <a:lstStyle/>
          <a:p>
            <a:pPr algn="r"/>
            <a:r>
              <a:rPr lang="en-US" sz="2800" b="1" dirty="0" smtClean="0">
                <a:solidFill>
                  <a:prstClr val="black"/>
                </a:solidFill>
                <a:ea typeface="Verdana" pitchFamily="34" charset="0"/>
                <a:cs typeface="Calibri" pitchFamily="34" charset="0"/>
              </a:rPr>
              <a:t>Louis Brandeis, </a:t>
            </a:r>
            <a:r>
              <a:rPr lang="en-US" sz="2800" dirty="0" smtClean="0">
                <a:solidFill>
                  <a:prstClr val="black"/>
                </a:solidFill>
                <a:ea typeface="Verdana" pitchFamily="34" charset="0"/>
                <a:cs typeface="Calibri" pitchFamily="34" charset="0"/>
              </a:rPr>
              <a:t>(1856 - 1941) USA</a:t>
            </a:r>
            <a:r>
              <a:rPr lang="en-US" sz="2800" b="1" dirty="0" smtClean="0">
                <a:solidFill>
                  <a:prstClr val="black"/>
                </a:solidFill>
                <a:ea typeface="Verdana" pitchFamily="34" charset="0"/>
                <a:cs typeface="Calibri" pitchFamily="34" charset="0"/>
              </a:rPr>
              <a:t> </a:t>
            </a:r>
          </a:p>
        </p:txBody>
      </p:sp>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328" y="2060848"/>
            <a:ext cx="1704909" cy="19247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21159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576" y="0"/>
            <a:ext cx="977700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QuadreDeText 9"/>
          <p:cNvSpPr txBox="1"/>
          <p:nvPr/>
        </p:nvSpPr>
        <p:spPr>
          <a:xfrm>
            <a:off x="0" y="5661248"/>
            <a:ext cx="8748464" cy="646331"/>
          </a:xfrm>
          <a:prstGeom prst="rect">
            <a:avLst/>
          </a:prstGeom>
          <a:solidFill>
            <a:schemeClr val="bg1">
              <a:alpha val="60000"/>
            </a:schemeClr>
          </a:solidFill>
        </p:spPr>
        <p:txBody>
          <a:bodyPr wrap="square" rtlCol="0">
            <a:spAutoFit/>
          </a:bodyPr>
          <a:lstStyle/>
          <a:p>
            <a:pPr marL="811213" algn="r">
              <a:tabLst>
                <a:tab pos="8158163" algn="l"/>
                <a:tab pos="8699500" algn="l"/>
              </a:tabLst>
            </a:pPr>
            <a:r>
              <a:rPr lang="en-GB" sz="1200" b="1" dirty="0" smtClean="0"/>
              <a:t>Marc </a:t>
            </a:r>
            <a:r>
              <a:rPr lang="en-GB" sz="1200" b="1" dirty="0" err="1" smtClean="0"/>
              <a:t>Garriga</a:t>
            </a:r>
            <a:r>
              <a:rPr lang="en-GB" sz="1200" b="1" dirty="0" smtClean="0"/>
              <a:t> Portolà (@</a:t>
            </a:r>
            <a:r>
              <a:rPr lang="en-GB" sz="1200" b="1" dirty="0" err="1" smtClean="0"/>
              <a:t>mgarrigap</a:t>
            </a:r>
            <a:r>
              <a:rPr lang="en-GB" sz="1200" b="1" dirty="0" smtClean="0"/>
              <a:t>)</a:t>
            </a:r>
            <a:endParaRPr lang="en-GB" sz="1200" dirty="0" smtClean="0"/>
          </a:p>
          <a:p>
            <a:pPr marL="811213" algn="r">
              <a:tabLst>
                <a:tab pos="8699500" algn="l"/>
              </a:tabLst>
            </a:pPr>
            <a:r>
              <a:rPr lang="es-ES" sz="1200" b="1" noProof="1" smtClean="0"/>
              <a:t>Jornadas Insulares de Transparencia y Buen Gobierno </a:t>
            </a:r>
            <a:endParaRPr lang="es-ES" sz="1200" noProof="1" smtClean="0"/>
          </a:p>
          <a:p>
            <a:pPr marL="811213" algn="r">
              <a:tabLst>
                <a:tab pos="8699500" algn="l"/>
              </a:tabLst>
            </a:pPr>
            <a:r>
              <a:rPr lang="es-ES" sz="1200" noProof="1" smtClean="0"/>
              <a:t>Círculo de Bellas Artes, Santa Cruz de Tenerife, 10 y 11</a:t>
            </a:r>
            <a:r>
              <a:rPr lang="es-ES" sz="1200" noProof="1"/>
              <a:t> </a:t>
            </a:r>
            <a:r>
              <a:rPr lang="es-ES" sz="1200" noProof="1" smtClean="0"/>
              <a:t>de noviembre de 2016</a:t>
            </a:r>
          </a:p>
        </p:txBody>
      </p:sp>
      <p:pic>
        <p:nvPicPr>
          <p:cNvPr id="8" name="4 Imagen">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6376" y="5229200"/>
            <a:ext cx="792088" cy="279031"/>
          </a:xfrm>
          <a:prstGeom prst="rect">
            <a:avLst/>
          </a:prstGeom>
        </p:spPr>
      </p:pic>
      <p:sp>
        <p:nvSpPr>
          <p:cNvPr id="9" name="QuadreDeText 9"/>
          <p:cNvSpPr txBox="1"/>
          <p:nvPr/>
        </p:nvSpPr>
        <p:spPr>
          <a:xfrm>
            <a:off x="0" y="4365104"/>
            <a:ext cx="8748464" cy="738664"/>
          </a:xfrm>
          <a:prstGeom prst="rect">
            <a:avLst/>
          </a:prstGeom>
          <a:solidFill>
            <a:schemeClr val="bg1">
              <a:alpha val="60000"/>
            </a:schemeClr>
          </a:solidFill>
        </p:spPr>
        <p:txBody>
          <a:bodyPr wrap="square" rtlCol="0">
            <a:spAutoFit/>
          </a:bodyPr>
          <a:lstStyle/>
          <a:p>
            <a:pPr marL="811213" algn="r">
              <a:tabLst>
                <a:tab pos="8158163" algn="l"/>
                <a:tab pos="8699500" algn="l"/>
              </a:tabLst>
            </a:pPr>
            <a:r>
              <a:rPr lang="es-ES" sz="2200" b="1" noProof="1" smtClean="0">
                <a:solidFill>
                  <a:srgbClr val="C00000"/>
                </a:solidFill>
              </a:rPr>
              <a:t>El Gobierno Abierto es la respuesta, pero ¿cuál era la pregunta?</a:t>
            </a:r>
            <a:r>
              <a:rPr lang="es-ES" sz="2000" b="1" noProof="1" smtClean="0">
                <a:solidFill>
                  <a:schemeClr val="bg1"/>
                </a:solidFill>
              </a:rPr>
              <a:t> </a:t>
            </a:r>
          </a:p>
          <a:p>
            <a:pPr marL="811213" algn="r">
              <a:tabLst>
                <a:tab pos="8158163" algn="l"/>
                <a:tab pos="8699500" algn="l"/>
              </a:tabLst>
            </a:pPr>
            <a:r>
              <a:rPr lang="es-ES" sz="2000" b="1" noProof="1" smtClean="0"/>
              <a:t>Presentación focalizada al concepto de TRANSPARENCIA</a:t>
            </a:r>
            <a:endParaRPr lang="es-ES" sz="2000" noProof="1" smtClean="0"/>
          </a:p>
        </p:txBody>
      </p:sp>
      <p:pic>
        <p:nvPicPr>
          <p:cNvPr id="10" name="Imatge 7">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6256" y="5233769"/>
            <a:ext cx="997364" cy="286768"/>
          </a:xfrm>
          <a:prstGeom prst="rect">
            <a:avLst/>
          </a:prstGeom>
          <a:ln>
            <a:noFill/>
          </a:ln>
          <a:effectLst>
            <a:outerShdw blurRad="292100" dist="139700" dir="2700000" algn="tl" rotWithShape="0">
              <a:srgbClr val="333333">
                <a:alpha val="65000"/>
              </a:srgbClr>
            </a:outerShdw>
          </a:effectLst>
        </p:spPr>
      </p:pic>
      <p:sp>
        <p:nvSpPr>
          <p:cNvPr id="11" name="QuadreDeText 9"/>
          <p:cNvSpPr txBox="1"/>
          <p:nvPr/>
        </p:nvSpPr>
        <p:spPr>
          <a:xfrm>
            <a:off x="0" y="6381328"/>
            <a:ext cx="8748464" cy="215444"/>
          </a:xfrm>
          <a:prstGeom prst="rect">
            <a:avLst/>
          </a:prstGeom>
          <a:solidFill>
            <a:schemeClr val="bg1">
              <a:alpha val="60000"/>
            </a:schemeClr>
          </a:solidFill>
        </p:spPr>
        <p:txBody>
          <a:bodyPr wrap="square" rtlCol="0">
            <a:spAutoFit/>
          </a:bodyPr>
          <a:lstStyle/>
          <a:p>
            <a:pPr marL="180975">
              <a:tabLst>
                <a:tab pos="8158163" algn="l"/>
                <a:tab pos="8699500" algn="l"/>
              </a:tabLst>
            </a:pPr>
            <a:r>
              <a:rPr lang="es-ES" sz="800" noProof="1" smtClean="0">
                <a:solidFill>
                  <a:schemeClr val="tx1">
                    <a:lumMod val="85000"/>
                    <a:lumOff val="15000"/>
                  </a:schemeClr>
                </a:solidFill>
              </a:rPr>
              <a:t>“</a:t>
            </a:r>
            <a:r>
              <a:rPr lang="en-US" sz="800" noProof="1">
                <a:solidFill>
                  <a:schemeClr val="tx1">
                    <a:lumMod val="85000"/>
                    <a:lumOff val="15000"/>
                  </a:schemeClr>
                </a:solidFill>
              </a:rPr>
              <a:t>Siena: ideal ruler with virtuous advisors</a:t>
            </a:r>
            <a:r>
              <a:rPr lang="es-ES" sz="800" noProof="1" smtClean="0">
                <a:solidFill>
                  <a:schemeClr val="tx1">
                    <a:lumMod val="85000"/>
                    <a:lumOff val="15000"/>
                  </a:schemeClr>
                </a:solidFill>
              </a:rPr>
              <a:t>”; </a:t>
            </a:r>
            <a:r>
              <a:rPr lang="es-ES" sz="800" noProof="1">
                <a:solidFill>
                  <a:schemeClr val="tx1">
                    <a:lumMod val="85000"/>
                    <a:lumOff val="15000"/>
                  </a:schemeClr>
                </a:solidFill>
              </a:rPr>
              <a:t>CC </a:t>
            </a:r>
            <a:r>
              <a:rPr lang="es-ES" sz="800" noProof="1" smtClean="0">
                <a:solidFill>
                  <a:schemeClr val="tx1">
                    <a:lumMod val="85000"/>
                    <a:lumOff val="15000"/>
                  </a:schemeClr>
                </a:solidFill>
              </a:rPr>
              <a:t>BY-NC </a:t>
            </a:r>
            <a:r>
              <a:rPr lang="es-ES" sz="800" noProof="1">
                <a:solidFill>
                  <a:schemeClr val="tx1">
                    <a:lumMod val="85000"/>
                    <a:lumOff val="15000"/>
                  </a:schemeClr>
                </a:solidFill>
              </a:rPr>
              <a:t>2.0 by Jim Forest: https://www.flickr.com/photos/jimforest/4731085262/in/photostream/ </a:t>
            </a:r>
          </a:p>
        </p:txBody>
      </p:sp>
    </p:spTree>
    <p:extLst>
      <p:ext uri="{BB962C8B-B14F-4D97-AF65-F5344CB8AC3E}">
        <p14:creationId xmlns:p14="http://schemas.microsoft.com/office/powerpoint/2010/main" val="13936989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85596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QuadreDeText 9"/>
          <p:cNvSpPr txBox="1"/>
          <p:nvPr/>
        </p:nvSpPr>
        <p:spPr>
          <a:xfrm>
            <a:off x="0" y="5013176"/>
            <a:ext cx="8748464" cy="707886"/>
          </a:xfrm>
          <a:prstGeom prst="rect">
            <a:avLst/>
          </a:prstGeom>
          <a:solidFill>
            <a:schemeClr val="bg1">
              <a:alpha val="75000"/>
            </a:schemeClr>
          </a:solidFill>
        </p:spPr>
        <p:txBody>
          <a:bodyPr wrap="square" rtlCol="0">
            <a:spAutoFit/>
          </a:bodyPr>
          <a:lstStyle/>
          <a:p>
            <a:pPr marL="2330450" algn="just">
              <a:tabLst>
                <a:tab pos="8158163" algn="l"/>
                <a:tab pos="8699500" algn="l"/>
              </a:tabLst>
            </a:pPr>
            <a:r>
              <a:rPr lang="ca-ES" sz="2000" b="1" noProof="1" smtClean="0">
                <a:solidFill>
                  <a:srgbClr val="C00000"/>
                </a:solidFill>
              </a:rPr>
              <a:t>La ciudad: Progresando con una buena economía fruto de tener un buen gobierno.</a:t>
            </a:r>
            <a:endParaRPr lang="ca-ES" sz="2000" noProof="1" smtClean="0">
              <a:solidFill>
                <a:srgbClr val="C00000"/>
              </a:solidFill>
            </a:endParaRPr>
          </a:p>
        </p:txBody>
      </p:sp>
      <p:sp>
        <p:nvSpPr>
          <p:cNvPr id="6" name="QuadreDeText 9"/>
          <p:cNvSpPr txBox="1"/>
          <p:nvPr/>
        </p:nvSpPr>
        <p:spPr>
          <a:xfrm>
            <a:off x="0" y="6381328"/>
            <a:ext cx="8748464" cy="215444"/>
          </a:xfrm>
          <a:prstGeom prst="rect">
            <a:avLst/>
          </a:prstGeom>
          <a:solidFill>
            <a:schemeClr val="bg1">
              <a:alpha val="32000"/>
            </a:schemeClr>
          </a:solidFill>
        </p:spPr>
        <p:txBody>
          <a:bodyPr wrap="square" rtlCol="0">
            <a:spAutoFit/>
          </a:bodyPr>
          <a:lstStyle/>
          <a:p>
            <a:pPr marL="180975">
              <a:tabLst>
                <a:tab pos="8158163" algn="l"/>
                <a:tab pos="8699500" algn="l"/>
              </a:tabLst>
            </a:pPr>
            <a:r>
              <a:rPr lang="es-ES" sz="800" noProof="1" smtClean="0">
                <a:solidFill>
                  <a:schemeClr val="bg1"/>
                </a:solidFill>
              </a:rPr>
              <a:t>“</a:t>
            </a:r>
            <a:r>
              <a:rPr lang="en-US" sz="800" noProof="1">
                <a:solidFill>
                  <a:schemeClr val="bg1"/>
                </a:solidFill>
              </a:rPr>
              <a:t>Siena: ideal ruler with virtuous advisors</a:t>
            </a:r>
            <a:r>
              <a:rPr lang="es-ES" sz="800" noProof="1" smtClean="0">
                <a:solidFill>
                  <a:schemeClr val="bg1"/>
                </a:solidFill>
              </a:rPr>
              <a:t>”; </a:t>
            </a:r>
            <a:r>
              <a:rPr lang="es-ES" sz="800" noProof="1">
                <a:solidFill>
                  <a:schemeClr val="bg1"/>
                </a:solidFill>
              </a:rPr>
              <a:t>CC </a:t>
            </a:r>
            <a:r>
              <a:rPr lang="es-ES" sz="800" noProof="1" smtClean="0">
                <a:solidFill>
                  <a:schemeClr val="bg1"/>
                </a:solidFill>
              </a:rPr>
              <a:t>BY-NC </a:t>
            </a:r>
            <a:r>
              <a:rPr lang="es-ES" sz="800" noProof="1">
                <a:solidFill>
                  <a:schemeClr val="bg1"/>
                </a:solidFill>
              </a:rPr>
              <a:t>2.0 by Jim Forest: https://www.flickr.com/photos/jimforest/4730439807/in/photostream</a:t>
            </a:r>
            <a:r>
              <a:rPr lang="es-ES" sz="800" noProof="1" smtClean="0">
                <a:solidFill>
                  <a:schemeClr val="bg1"/>
                </a:solidFill>
              </a:rPr>
              <a:t>/ </a:t>
            </a:r>
            <a:endParaRPr lang="es-ES" sz="800" noProof="1">
              <a:solidFill>
                <a:schemeClr val="bg1"/>
              </a:solidFill>
            </a:endParaRPr>
          </a:p>
        </p:txBody>
      </p:sp>
    </p:spTree>
    <p:extLst>
      <p:ext uri="{BB962C8B-B14F-4D97-AF65-F5344CB8AC3E}">
        <p14:creationId xmlns:p14="http://schemas.microsoft.com/office/powerpoint/2010/main" val="4747304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QuadreDeText 9"/>
          <p:cNvSpPr txBox="1"/>
          <p:nvPr/>
        </p:nvSpPr>
        <p:spPr>
          <a:xfrm>
            <a:off x="0" y="2924944"/>
            <a:ext cx="8748464" cy="1938992"/>
          </a:xfrm>
          <a:prstGeom prst="rect">
            <a:avLst/>
          </a:prstGeom>
          <a:solidFill>
            <a:schemeClr val="bg1">
              <a:alpha val="75000"/>
            </a:schemeClr>
          </a:solidFill>
        </p:spPr>
        <p:txBody>
          <a:bodyPr wrap="square" rtlCol="0">
            <a:spAutoFit/>
          </a:bodyPr>
          <a:lstStyle/>
          <a:p>
            <a:pPr marL="2330450">
              <a:tabLst>
                <a:tab pos="8158163" algn="l"/>
                <a:tab pos="8699500" algn="l"/>
              </a:tabLst>
            </a:pPr>
            <a:r>
              <a:rPr lang="es-ES" sz="6000" b="1" noProof="1" smtClean="0">
                <a:solidFill>
                  <a:srgbClr val="C00000"/>
                </a:solidFill>
              </a:rPr>
              <a:t>Sociedad actual</a:t>
            </a:r>
          </a:p>
          <a:p>
            <a:pPr marL="2330450">
              <a:tabLst>
                <a:tab pos="8158163" algn="l"/>
                <a:tab pos="8699500" algn="l"/>
              </a:tabLst>
            </a:pPr>
            <a:r>
              <a:rPr lang="es-ES" sz="6000" b="1" noProof="1" smtClean="0">
                <a:solidFill>
                  <a:srgbClr val="C00000"/>
                </a:solidFill>
              </a:rPr>
              <a:t>Situación actual</a:t>
            </a:r>
            <a:endParaRPr lang="es-ES" sz="2400" noProof="1" smtClean="0">
              <a:solidFill>
                <a:srgbClr val="C00000"/>
              </a:solidFill>
            </a:endParaRPr>
          </a:p>
        </p:txBody>
      </p:sp>
    </p:spTree>
    <p:extLst>
      <p:ext uri="{BB962C8B-B14F-4D97-AF65-F5344CB8AC3E}">
        <p14:creationId xmlns:p14="http://schemas.microsoft.com/office/powerpoint/2010/main" val="35654653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9632" y="-9939"/>
            <a:ext cx="685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2198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blog.elcomercio.es/sociedadsinred/files/2012/06/1promesas-mit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310" y="260647"/>
            <a:ext cx="8276154" cy="62646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QuadreDeText 9"/>
          <p:cNvSpPr txBox="1"/>
          <p:nvPr/>
        </p:nvSpPr>
        <p:spPr>
          <a:xfrm>
            <a:off x="0" y="4266381"/>
            <a:ext cx="8748464" cy="1538883"/>
          </a:xfrm>
          <a:prstGeom prst="rect">
            <a:avLst/>
          </a:prstGeom>
          <a:solidFill>
            <a:schemeClr val="bg1">
              <a:alpha val="75000"/>
            </a:schemeClr>
          </a:solidFill>
        </p:spPr>
        <p:txBody>
          <a:bodyPr wrap="square" rtlCol="0">
            <a:spAutoFit/>
          </a:bodyPr>
          <a:lstStyle/>
          <a:p>
            <a:pPr marL="2063750">
              <a:tabLst>
                <a:tab pos="8158163" algn="l"/>
                <a:tab pos="8699500" algn="l"/>
              </a:tabLst>
            </a:pPr>
            <a:r>
              <a:rPr lang="es-ES" sz="4700" b="1" noProof="1" smtClean="0">
                <a:solidFill>
                  <a:srgbClr val="C00000"/>
                </a:solidFill>
              </a:rPr>
              <a:t>¿¡La política (los políticos) nos decepciona!?</a:t>
            </a:r>
            <a:endParaRPr lang="es-ES" sz="4700" noProof="1" smtClean="0">
              <a:solidFill>
                <a:srgbClr val="C00000"/>
              </a:solidFill>
            </a:endParaRPr>
          </a:p>
        </p:txBody>
      </p:sp>
    </p:spTree>
    <p:extLst>
      <p:ext uri="{BB962C8B-B14F-4D97-AF65-F5344CB8AC3E}">
        <p14:creationId xmlns:p14="http://schemas.microsoft.com/office/powerpoint/2010/main" val="56001152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2108</TotalTime>
  <Words>1171</Words>
  <Application>Microsoft Office PowerPoint</Application>
  <PresentationFormat>Presentación en pantalla (4:3)</PresentationFormat>
  <Paragraphs>141</Paragraphs>
  <Slides>57</Slides>
  <Notes>1</Notes>
  <HiddenSlides>0</HiddenSlides>
  <MMClips>0</MMClips>
  <ScaleCrop>false</ScaleCrop>
  <HeadingPairs>
    <vt:vector size="4" baseType="variant">
      <vt:variant>
        <vt:lpstr>Tema</vt:lpstr>
      </vt:variant>
      <vt:variant>
        <vt:i4>5</vt:i4>
      </vt:variant>
      <vt:variant>
        <vt:lpstr>Títulos de diapositiva</vt:lpstr>
      </vt:variant>
      <vt:variant>
        <vt:i4>57</vt:i4>
      </vt:variant>
    </vt:vector>
  </HeadingPairs>
  <TitlesOfParts>
    <vt:vector size="62" baseType="lpstr">
      <vt:lpstr>Tema de Office</vt:lpstr>
      <vt:lpstr>2_Tema de Office</vt:lpstr>
      <vt:lpstr>4_Tema de Office</vt:lpstr>
      <vt:lpstr>1_Tema de Office</vt:lpstr>
      <vt:lpstr>3_Tema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mgarrigap</dc:creator>
  <cp:lastModifiedBy>Marc Garriga</cp:lastModifiedBy>
  <cp:revision>103</cp:revision>
  <cp:lastPrinted>2016-01-29T21:55:28Z</cp:lastPrinted>
  <dcterms:created xsi:type="dcterms:W3CDTF">2015-11-02T18:47:26Z</dcterms:created>
  <dcterms:modified xsi:type="dcterms:W3CDTF">2016-11-10T10:01:41Z</dcterms:modified>
</cp:coreProperties>
</file>